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35" r:id="rId3"/>
    <p:sldId id="280" r:id="rId4"/>
    <p:sldId id="266" r:id="rId5"/>
    <p:sldId id="265" r:id="rId6"/>
    <p:sldId id="329" r:id="rId7"/>
    <p:sldId id="286" r:id="rId8"/>
    <p:sldId id="336" r:id="rId9"/>
    <p:sldId id="299" r:id="rId10"/>
    <p:sldId id="303" r:id="rId11"/>
    <p:sldId id="337" r:id="rId12"/>
    <p:sldId id="310" r:id="rId13"/>
    <p:sldId id="333" r:id="rId14"/>
    <p:sldId id="309" r:id="rId15"/>
    <p:sldId id="342" r:id="rId16"/>
    <p:sldId id="343" r:id="rId17"/>
    <p:sldId id="334" r:id="rId18"/>
    <p:sldId id="312" r:id="rId19"/>
    <p:sldId id="289" r:id="rId20"/>
    <p:sldId id="290" r:id="rId21"/>
    <p:sldId id="306" r:id="rId22"/>
    <p:sldId id="291" r:id="rId23"/>
    <p:sldId id="292" r:id="rId24"/>
    <p:sldId id="279" r:id="rId25"/>
    <p:sldId id="293" r:id="rId26"/>
    <p:sldId id="296" r:id="rId27"/>
    <p:sldId id="323" r:id="rId28"/>
    <p:sldId id="344" r:id="rId29"/>
    <p:sldId id="278" r:id="rId30"/>
    <p:sldId id="330" r:id="rId31"/>
    <p:sldId id="332" r:id="rId32"/>
    <p:sldId id="32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4"/>
    <p:restoredTop sz="80065"/>
  </p:normalViewPr>
  <p:slideViewPr>
    <p:cSldViewPr snapToGrid="0" snapToObjects="1">
      <p:cViewPr varScale="1">
        <p:scale>
          <a:sx n="124" d="100"/>
          <a:sy n="124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FEB4-1809-8B4F-AA4E-DCB0D4422055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4700-B420-704F-B552-A4F4362F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0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we present an </a:t>
            </a:r>
            <a:r>
              <a:rPr lang="en-US" dirty="0" err="1" smtClean="0"/>
              <a:t>onverview</a:t>
            </a:r>
            <a:r>
              <a:rPr lang="en-US" dirty="0" smtClean="0"/>
              <a:t> of our</a:t>
            </a:r>
            <a:r>
              <a:rPr lang="en-US" baseline="0" dirty="0" smtClean="0"/>
              <a:t> backscatter architecture. </a:t>
            </a:r>
          </a:p>
          <a:p>
            <a:r>
              <a:rPr lang="en-US" baseline="0" dirty="0" smtClean="0"/>
              <a:t>We have one or more commodity wireless devices that provide</a:t>
            </a:r>
          </a:p>
          <a:p>
            <a:r>
              <a:rPr lang="en-US" baseline="0" dirty="0" smtClean="0"/>
              <a:t>The carrier signal which are reflected by the tag, and received by </a:t>
            </a:r>
          </a:p>
          <a:p>
            <a:r>
              <a:rPr lang="en-US" baseline="0" dirty="0" smtClean="0"/>
              <a:t>one or more commodity receivers.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3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Backscatter</a:t>
            </a:r>
            <a:r>
              <a:rPr lang="en-US" baseline="0" dirty="0" smtClean="0"/>
              <a:t> tag is also a crucial part of our architecture. To achieve ultra low power we present a novel design</a:t>
            </a:r>
          </a:p>
          <a:p>
            <a:r>
              <a:rPr lang="en-US" baseline="0" dirty="0" smtClean="0"/>
              <a:t>Of a FSK backscatter tag. </a:t>
            </a:r>
            <a:r>
              <a:rPr lang="en-US" b="0" baseline="0" dirty="0" smtClean="0"/>
              <a:t>Here we present the schematic of the tag, it consists of two ultra low </a:t>
            </a:r>
            <a:r>
              <a:rPr lang="en-US" b="0" baseline="0" dirty="0" err="1" smtClean="0"/>
              <a:t>powr</a:t>
            </a:r>
            <a:r>
              <a:rPr lang="en-US" b="0" baseline="0" dirty="0" smtClean="0"/>
              <a:t> oscillator</a:t>
            </a:r>
          </a:p>
          <a:p>
            <a:r>
              <a:rPr lang="en-US" b="0" baseline="0" dirty="0" smtClean="0"/>
              <a:t>Which generate frequency </a:t>
            </a:r>
            <a:r>
              <a:rPr lang="en-US" b="0" baseline="0" dirty="0" err="1" smtClean="0"/>
              <a:t>correspondiong</a:t>
            </a:r>
            <a:r>
              <a:rPr lang="en-US" b="0" baseline="0" dirty="0" smtClean="0"/>
              <a:t> to two symbols )0 and 1), Based on the input symbol these frequency are</a:t>
            </a:r>
          </a:p>
          <a:p>
            <a:r>
              <a:rPr lang="en-US" b="0" baseline="0" dirty="0" smtClean="0"/>
              <a:t>Selected using mux, and controls an RF switch which controls the reflection of the impinging RF signal.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backscatter tag  is built using off the shelf </a:t>
            </a:r>
            <a:r>
              <a:rPr lang="en-US" b="0" baseline="0" dirty="0" err="1" smtClean="0"/>
              <a:t>componenents</a:t>
            </a:r>
            <a:r>
              <a:rPr lang="en-US" b="0" baseline="0" dirty="0" smtClean="0"/>
              <a:t>, and consumes peak power of 70 microwatts and 650 microwatts</a:t>
            </a:r>
          </a:p>
          <a:p>
            <a:r>
              <a:rPr lang="en-US" b="0" baseline="0" dirty="0" smtClean="0"/>
              <a:t>For operating at sub GHz or 2.4 GHz frequency band.  The peak power can be easily provided by many ambient sources</a:t>
            </a:r>
          </a:p>
          <a:p>
            <a:r>
              <a:rPr lang="en-US" b="0" baseline="0" dirty="0" smtClean="0"/>
              <a:t>Such as RF signals, small solar cells or other harvesting sources.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higher </a:t>
            </a:r>
            <a:r>
              <a:rPr lang="en-US" b="0" baseline="0" dirty="0" err="1" smtClean="0"/>
              <a:t>powerr</a:t>
            </a:r>
            <a:r>
              <a:rPr lang="en-US" b="0" baseline="0" dirty="0" smtClean="0"/>
              <a:t> consumption for 2.4 GHz tag is due to need to generate</a:t>
            </a:r>
          </a:p>
          <a:p>
            <a:r>
              <a:rPr lang="en-US" b="0" baseline="0" dirty="0" smtClean="0"/>
              <a:t>Higher IF. A IC implementation of the tag could further reduce power consumption</a:t>
            </a:r>
          </a:p>
          <a:p>
            <a:r>
              <a:rPr lang="en-US" b="0" baseline="0" dirty="0" smtClean="0"/>
              <a:t> to only few tens of microwatts.</a:t>
            </a:r>
          </a:p>
          <a:p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away cost energy, talk about this.</a:t>
            </a:r>
          </a:p>
          <a:p>
            <a:r>
              <a:rPr lang="en-US" dirty="0" smtClean="0"/>
              <a:t>First experiment, how much to shift</a:t>
            </a:r>
          </a:p>
          <a:p>
            <a:r>
              <a:rPr lang="en-US" dirty="0" smtClean="0"/>
              <a:t>No experiment, describe only</a:t>
            </a:r>
            <a:r>
              <a:rPr lang="en-US" baseline="0" dirty="0" smtClean="0"/>
              <a:t> result.</a:t>
            </a:r>
          </a:p>
          <a:p>
            <a:r>
              <a:rPr lang="en-US" baseline="0" dirty="0" smtClean="0"/>
              <a:t>Shift and tradeoff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ability of </a:t>
            </a:r>
            <a:r>
              <a:rPr lang="en-US" dirty="0" err="1" smtClean="0"/>
              <a:t>transceievers</a:t>
            </a:r>
            <a:r>
              <a:rPr lang="en-US" dirty="0" smtClean="0"/>
              <a:t> to attenuate career signal, and reduce self-interference</a:t>
            </a:r>
          </a:p>
          <a:p>
            <a:r>
              <a:rPr lang="en-US" dirty="0" smtClean="0"/>
              <a:t>Is</a:t>
            </a:r>
            <a:r>
              <a:rPr lang="en-US" baseline="0" dirty="0" smtClean="0"/>
              <a:t> dependent on the transceiver used, but also the receiver bandwidth, as we had shown</a:t>
            </a:r>
          </a:p>
          <a:p>
            <a:r>
              <a:rPr lang="en-US" baseline="0" dirty="0" smtClean="0"/>
              <a:t>In our work presented couple of weeks back at ACM HOTWIRELESS. </a:t>
            </a:r>
          </a:p>
          <a:p>
            <a:r>
              <a:rPr lang="en-US" baseline="0" dirty="0" smtClean="0"/>
              <a:t>This means that for a narrow receiver bandwidth</a:t>
            </a:r>
          </a:p>
          <a:p>
            <a:r>
              <a:rPr lang="en-US" baseline="0" dirty="0" smtClean="0"/>
              <a:t>We can achieve a significant rejection even at small frequency </a:t>
            </a:r>
          </a:p>
          <a:p>
            <a:r>
              <a:rPr lang="en-US" baseline="0" dirty="0" smtClean="0"/>
              <a:t>offsets which is important</a:t>
            </a:r>
          </a:p>
          <a:p>
            <a:r>
              <a:rPr lang="en-US" baseline="0" dirty="0" smtClean="0"/>
              <a:t>To operate on shared spectrum.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performed an experiment to understand what should be the choice of</a:t>
            </a:r>
          </a:p>
          <a:p>
            <a:r>
              <a:rPr lang="en-US" baseline="0" dirty="0" smtClean="0"/>
              <a:t>Intermediate frequency. We setup an SDR to generate a carrier signal, and sweep </a:t>
            </a:r>
          </a:p>
          <a:p>
            <a:r>
              <a:rPr lang="en-US" baseline="0" dirty="0" smtClean="0"/>
              <a:t>Its frequency from center of the receiver to a positive and negative offset away from</a:t>
            </a:r>
          </a:p>
          <a:p>
            <a:r>
              <a:rPr lang="en-US" baseline="0" dirty="0" smtClean="0"/>
              <a:t>The center frequency.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observe that the </a:t>
            </a:r>
            <a:r>
              <a:rPr lang="en-US" baseline="0" dirty="0" err="1" smtClean="0"/>
              <a:t>transceiever</a:t>
            </a:r>
            <a:r>
              <a:rPr lang="en-US" baseline="0" dirty="0" smtClean="0"/>
              <a:t> used for sub GHz operations attenuates interference from carrier</a:t>
            </a:r>
          </a:p>
          <a:p>
            <a:r>
              <a:rPr lang="en-US" baseline="0" dirty="0" smtClean="0"/>
              <a:t>Present 100 KHz away by almost 50 dB, similarly, the </a:t>
            </a:r>
            <a:r>
              <a:rPr lang="en-US" baseline="0" dirty="0" err="1" smtClean="0"/>
              <a:t>transceiever</a:t>
            </a:r>
            <a:r>
              <a:rPr lang="en-US" baseline="0" dirty="0" smtClean="0"/>
              <a:t> at 2.4 GHz attenuates at 2 MHz away</a:t>
            </a:r>
          </a:p>
          <a:p>
            <a:r>
              <a:rPr lang="en-US" baseline="0" dirty="0" smtClean="0"/>
              <a:t>And it does not reduce </a:t>
            </a:r>
            <a:r>
              <a:rPr lang="en-US" baseline="0" dirty="0" err="1" smtClean="0"/>
              <a:t>signficiantly</a:t>
            </a:r>
            <a:r>
              <a:rPr lang="en-US" baseline="0" dirty="0" smtClean="0"/>
              <a:t> any further. Hence, we select these as </a:t>
            </a:r>
            <a:r>
              <a:rPr lang="en-US" baseline="0" dirty="0" err="1" smtClean="0"/>
              <a:t>intermeidate</a:t>
            </a:r>
            <a:r>
              <a:rPr lang="en-US" baseline="0" dirty="0" smtClean="0"/>
              <a:t> frequency </a:t>
            </a:r>
          </a:p>
          <a:p>
            <a:r>
              <a:rPr lang="en-US" baseline="0" dirty="0" smtClean="0"/>
              <a:t>For transmission at the backscatter tag.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9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 to other backscatter</a:t>
            </a:r>
            <a:r>
              <a:rPr lang="en-US" baseline="0" dirty="0" smtClean="0"/>
              <a:t> systems the 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6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85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1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</a:t>
            </a:r>
            <a:r>
              <a:rPr lang="en-US" baseline="0" dirty="0" smtClean="0"/>
              <a:t> why are existing backscatter readers so constrained? One of the important</a:t>
            </a:r>
          </a:p>
          <a:p>
            <a:r>
              <a:rPr lang="en-US" baseline="0" dirty="0" smtClean="0"/>
              <a:t>Reasons for this is that on existing backscatter systems tags transmit at the same frequency as the</a:t>
            </a:r>
          </a:p>
          <a:p>
            <a:r>
              <a:rPr lang="en-US" baseline="0" dirty="0" smtClean="0"/>
              <a:t>Carrier signal. This causes a severe self-interference to the weak backscatter transmissions.</a:t>
            </a:r>
          </a:p>
          <a:p>
            <a:r>
              <a:rPr lang="en-US" baseline="0" dirty="0" smtClean="0"/>
              <a:t>This requires the use of complex techniques and self-interference cancellation mechanisms</a:t>
            </a:r>
          </a:p>
          <a:p>
            <a:r>
              <a:rPr lang="en-US" baseline="0" dirty="0" smtClean="0"/>
              <a:t>Which increases both the complexity and price of the reader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Further,  most existing RFID readers are a single device used to provide carrier signal to power</a:t>
            </a:r>
          </a:p>
          <a:p>
            <a:r>
              <a:rPr lang="en-US" baseline="0" dirty="0" smtClean="0"/>
              <a:t>The backscatter tag, receive transmissions. These readers generate a strong carrier of 2-4 Watts</a:t>
            </a:r>
          </a:p>
          <a:p>
            <a:r>
              <a:rPr lang="en-US" baseline="0" dirty="0" smtClean="0"/>
              <a:t>Which severely increases the power consumption of the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7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Decouple in space,</a:t>
            </a:r>
            <a:r>
              <a:rPr lang="en-US" baseline="0" dirty="0" smtClean="0"/>
              <a:t> spatial </a:t>
            </a:r>
            <a:r>
              <a:rPr lang="en-US" baseline="0" dirty="0" err="1" smtClean="0"/>
              <a:t>seperation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Decouple in space,</a:t>
            </a:r>
            <a:r>
              <a:rPr lang="en-US" baseline="0" dirty="0" smtClean="0"/>
              <a:t> spatial </a:t>
            </a:r>
            <a:r>
              <a:rPr lang="en-US" baseline="0" dirty="0" err="1" smtClean="0"/>
              <a:t>seperation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4700-B420-704F-B552-A4F4362F18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A323-EB20-8942-94DD-33B265894D48}" type="datetime1">
              <a:rPr lang="sv-SE" smtClean="0"/>
              <a:t>2017-11-06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251276-10E0-6347-83FD-341D002F38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3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D039-E6F1-0F44-BB43-C70F1842EAE5}" type="datetime1">
              <a:rPr lang="sv-SE" smtClean="0"/>
              <a:t>2017-11-06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409C-B2FC-C348-93FF-B2DF098F7ABB}" type="datetime1">
              <a:rPr lang="sv-SE" smtClean="0"/>
              <a:t>2017-11-06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1FFC-BF39-6F48-B12A-5AABB6B4384D}" type="datetime1">
              <a:rPr lang="sv-SE" smtClean="0"/>
              <a:t>2017-11-06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F3251276-10E0-6347-83FD-341D002F38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1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655-8E07-054D-ABAA-A210DC984EF2}" type="datetime1">
              <a:rPr lang="sv-SE" smtClean="0"/>
              <a:t>2017-11-06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4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BF69-2D38-A34F-9D78-571576878F9D}" type="datetime1">
              <a:rPr lang="sv-SE" smtClean="0"/>
              <a:t>2017-11-06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EDC0-AAA7-1B4E-9DD3-51766E17669C}" type="datetime1">
              <a:rPr lang="sv-SE" smtClean="0"/>
              <a:t>2017-11-06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5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FE33-A957-B04B-9759-B29E7B19D6C9}" type="datetime1">
              <a:rPr lang="sv-SE" smtClean="0"/>
              <a:t>2017-11-06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7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6C9F-ADFA-AC41-8C52-A7573E8300AA}" type="datetime1">
              <a:rPr lang="sv-SE" smtClean="0"/>
              <a:t>2017-11-06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0747-CE15-FB4D-8FDA-DA27549254A0}" type="datetime1">
              <a:rPr lang="sv-SE" smtClean="0"/>
              <a:t>2017-11-06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880-C1D2-8948-8550-8E40715B7568}" type="datetime1">
              <a:rPr lang="sv-SE" smtClean="0"/>
              <a:t>2017-11-06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AF53-F0C2-4D46-B4E0-04B1B4EE623E}" type="datetime1">
              <a:rPr lang="sv-SE" smtClean="0"/>
              <a:t>2017-11-06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1276-10E0-6347-83FD-341D002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09" y="609983"/>
            <a:ext cx="11996791" cy="23876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Helvetica Light" charset="0"/>
                <a:ea typeface="Helvetica Light" charset="0"/>
                <a:cs typeface="Helvetica Light" charset="0"/>
              </a:rPr>
              <a:t>LoRea</a:t>
            </a:r>
            <a:r>
              <a:rPr lang="en-US" sz="4800" dirty="0" smtClean="0">
                <a:latin typeface="Helvetica Light" charset="0"/>
                <a:ea typeface="Helvetica Light" charset="0"/>
                <a:cs typeface="Helvetica Light" charset="0"/>
              </a:rPr>
              <a:t> - A backscatter architecture that achieves a long communication range</a:t>
            </a:r>
            <a:endParaRPr lang="en-US" sz="48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100" y="2997583"/>
            <a:ext cx="9144000" cy="22578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Ambuj Varshney</a:t>
            </a:r>
            <a:r>
              <a:rPr lang="en-US" sz="2800" b="1" baseline="30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 Oliver Harms</a:t>
            </a:r>
            <a:r>
              <a:rPr lang="en-US" sz="2800" baseline="30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 Carlos Perez-Penichet</a:t>
            </a:r>
            <a:r>
              <a:rPr lang="en-US" sz="2800" baseline="30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 </a:t>
            </a:r>
          </a:p>
          <a:p>
            <a:r>
              <a:rPr lang="en-US" sz="2800" dirty="0" smtClean="0">
                <a:latin typeface="+mj-lt"/>
              </a:rPr>
              <a:t>Christian Rohner</a:t>
            </a:r>
            <a:r>
              <a:rPr lang="en-US" sz="2800" baseline="30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 Frederik Hermans</a:t>
            </a:r>
            <a:r>
              <a:rPr lang="en-US" sz="2800" baseline="30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, Thiemo Voigt</a:t>
            </a:r>
            <a:r>
              <a:rPr lang="en-US" sz="2800" baseline="30000" dirty="0" smtClean="0">
                <a:latin typeface="+mj-lt"/>
              </a:rPr>
              <a:t>1,2</a:t>
            </a:r>
            <a:endParaRPr lang="en-US" sz="2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Uppsala University, Sweden </a:t>
            </a:r>
            <a:r>
              <a:rPr lang="en-US" b="1" baseline="30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r>
              <a:rPr lang="en-US" dirty="0" smtClean="0">
                <a:latin typeface="+mj-lt"/>
              </a:rPr>
              <a:t>RISE </a:t>
            </a:r>
            <a:r>
              <a:rPr lang="en-US" dirty="0" smtClean="0">
                <a:latin typeface="+mj-lt"/>
              </a:rPr>
              <a:t>SICS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Sweden</a:t>
            </a:r>
            <a:r>
              <a:rPr lang="en-US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84" y="5255387"/>
            <a:ext cx="137963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57" y="5255387"/>
            <a:ext cx="976169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93" y="6075144"/>
            <a:ext cx="875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ambuj.varshney</a:t>
            </a:r>
            <a:r>
              <a:rPr lang="en-US" dirty="0" smtClean="0"/>
              <a:t> (at) </a:t>
            </a:r>
            <a:r>
              <a:rPr lang="en-US" dirty="0" err="1" smtClean="0"/>
              <a:t>it.uu.se</a:t>
            </a:r>
            <a:r>
              <a:rPr lang="en-US" dirty="0" smtClean="0"/>
              <a:t>				</a:t>
            </a:r>
          </a:p>
          <a:p>
            <a:r>
              <a:rPr lang="en-US" dirty="0" err="1" smtClean="0"/>
              <a:t>ambuj.se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6837"/>
            <a:ext cx="11353799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Simplifying self-interference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21" y="1479479"/>
            <a:ext cx="11290865" cy="50409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Backscatter is a </a:t>
            </a:r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mixing  </a:t>
            </a:r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process [1]</a:t>
            </a: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Separation in frequency of backscatter transmissions and carrier signal reduces interference from carrier to weak backscatter transmissions</a:t>
            </a: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935" y="6393795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[1] Zhang et </a:t>
            </a:r>
            <a:r>
              <a:rPr lang="en-US" sz="2000" dirty="0">
                <a:latin typeface="+mj-lt"/>
                <a:ea typeface="Calibri" charset="0"/>
                <a:cs typeface="Calibri" charset="0"/>
              </a:rPr>
              <a:t>al. " Enabling Practical Backscatter Communication for On-body Sensors” </a:t>
            </a:r>
            <a:r>
              <a:rPr lang="mr-IN" sz="2000" dirty="0" smtClean="0">
                <a:latin typeface="+mj-lt"/>
                <a:ea typeface="Calibri" charset="0"/>
                <a:cs typeface="Calibri" charset="0"/>
              </a:rPr>
              <a:t>–</a:t>
            </a:r>
            <a:r>
              <a:rPr lang="sv-SE" sz="2000" dirty="0" smtClean="0"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SIGCOMM 2016</a:t>
            </a:r>
            <a:endParaRPr lang="en-US" sz="2000" dirty="0"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18" y="2088539"/>
            <a:ext cx="7456485" cy="22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6837"/>
            <a:ext cx="11353799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Simplifying self-interference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22" y="1479479"/>
            <a:ext cx="10593078" cy="504095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Transceivers </a:t>
            </a:r>
            <a:r>
              <a:rPr lang="en-US" dirty="0" smtClean="0">
                <a:latin typeface="+mj-lt"/>
              </a:rPr>
              <a:t>attenuate interference at </a:t>
            </a:r>
            <a:r>
              <a:rPr lang="en-US" dirty="0">
                <a:latin typeface="+mj-lt"/>
              </a:rPr>
              <a:t>adjacent </a:t>
            </a:r>
            <a:r>
              <a:rPr lang="en-US" dirty="0" smtClean="0">
                <a:latin typeface="+mj-lt"/>
              </a:rPr>
              <a:t>frequency </a:t>
            </a:r>
            <a:r>
              <a:rPr lang="en-US" dirty="0" smtClean="0">
                <a:latin typeface="+mj-lt"/>
              </a:rPr>
              <a:t>channels.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No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complex self-interference mechanisms required at reader</a:t>
            </a: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3937" y="6442972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[1] Zhang et </a:t>
            </a:r>
            <a:r>
              <a:rPr lang="en-US" sz="2000" dirty="0">
                <a:latin typeface="+mj-lt"/>
                <a:ea typeface="Calibri" charset="0"/>
                <a:cs typeface="Calibri" charset="0"/>
              </a:rPr>
              <a:t>al. " Enabling Practical Backscatter Communication for On-body Sensors” </a:t>
            </a:r>
            <a:r>
              <a:rPr lang="mr-IN" sz="2000" dirty="0" smtClean="0">
                <a:latin typeface="+mj-lt"/>
                <a:ea typeface="Calibri" charset="0"/>
                <a:cs typeface="Calibri" charset="0"/>
              </a:rPr>
              <a:t>–</a:t>
            </a:r>
            <a:r>
              <a:rPr lang="sv-SE" sz="2000" dirty="0" smtClean="0"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SIGCOMM 2016</a:t>
            </a:r>
            <a:endParaRPr lang="en-US" sz="2000" dirty="0">
              <a:latin typeface="+mj-lt"/>
              <a:ea typeface="Calibri" charset="0"/>
              <a:cs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12404" y="4620665"/>
            <a:ext cx="4618447" cy="24395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141396" y="2989763"/>
            <a:ext cx="10274" cy="16402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34361" y="2989763"/>
            <a:ext cx="29111" cy="1632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760608" y="2638982"/>
            <a:ext cx="761575" cy="197701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>
            <a:solidFill>
              <a:schemeClr val="accent6">
                <a:lumMod val="60000"/>
                <a:lumOff val="40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902652" y="2668047"/>
            <a:ext cx="1397285" cy="197701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520468" y="4645060"/>
            <a:ext cx="262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61405" y="2055277"/>
            <a:ext cx="183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Receiver center frequency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0942" y="1731055"/>
            <a:ext cx="207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Adjacent channel</a:t>
            </a:r>
          </a:p>
          <a:p>
            <a:pPr algn="ctr"/>
            <a:r>
              <a:rPr lang="en-US" dirty="0" smtClean="0">
                <a:latin typeface="+mj-lt"/>
              </a:rPr>
              <a:t>bandpass filter</a:t>
            </a:r>
          </a:p>
          <a:p>
            <a:pPr algn="ctr"/>
            <a:r>
              <a:rPr lang="en-US" dirty="0" smtClean="0">
                <a:latin typeface="+mj-lt"/>
              </a:rPr>
              <a:t>50 dB attenuation</a:t>
            </a:r>
            <a:endParaRPr lang="en-US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5763" y="3692665"/>
            <a:ext cx="1833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Backscatter</a:t>
            </a:r>
          </a:p>
          <a:p>
            <a:pPr algn="ctr"/>
            <a:r>
              <a:rPr lang="en-US" dirty="0" smtClean="0">
                <a:latin typeface="+mj-lt"/>
              </a:rPr>
              <a:t>Transmission</a:t>
            </a:r>
          </a:p>
          <a:p>
            <a:pPr algn="ctr"/>
            <a:r>
              <a:rPr lang="en-US" dirty="0" smtClean="0">
                <a:latin typeface="+mj-lt"/>
              </a:rPr>
              <a:t>Fc + ΔF</a:t>
            </a:r>
            <a:endParaRPr lang="en-US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2778" y="3591719"/>
            <a:ext cx="139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Carrier </a:t>
            </a:r>
          </a:p>
          <a:p>
            <a:pPr algn="ctr"/>
            <a:r>
              <a:rPr lang="en-US" dirty="0" smtClean="0">
                <a:latin typeface="+mj-lt"/>
              </a:rPr>
              <a:t>signal</a:t>
            </a:r>
          </a:p>
          <a:p>
            <a:pPr algn="ctr"/>
            <a:r>
              <a:rPr lang="en-US" dirty="0" smtClean="0">
                <a:latin typeface="+mj-lt"/>
              </a:rPr>
              <a:t>F</a:t>
            </a:r>
            <a:r>
              <a:rPr lang="en-US" baseline="-25000" dirty="0" smtClean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0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81" y="365125"/>
            <a:ext cx="11192838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Achieving orders of magnitude </a:t>
            </a:r>
            <a:r>
              <a:rPr lang="en-US" dirty="0" smtClean="0">
                <a:solidFill>
                  <a:srgbClr val="7030A0"/>
                </a:solidFill>
              </a:rPr>
              <a:t>longer range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Key idea:  Receiver sensitivity improves with lower  bandwidth</a:t>
            </a: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Lower bitrate (2.9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KBit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/s) generates narrow bandwidth transmissions</a:t>
            </a: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sv-SE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Frequency shift keying as a modulation scheme</a:t>
            </a: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How does this relate to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the bandwidth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of ZigBee,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WiFi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and BLE ?</a:t>
            </a:r>
          </a:p>
          <a:p>
            <a:pPr lvl="1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Order(s) of magnitude lower bandwidth</a:t>
            </a:r>
          </a:p>
          <a:p>
            <a:pPr lvl="1"/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LoRea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sensitivity - 40 dB lower than minimum detectable by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WiFi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radios</a:t>
            </a: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24427"/>
              </p:ext>
            </p:extLst>
          </p:nvPr>
        </p:nvGraphicFramePr>
        <p:xfrm>
          <a:off x="3386667" y="3016251"/>
          <a:ext cx="5418666" cy="13167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/>
                <a:gridCol w="2709333"/>
              </a:tblGrid>
              <a:tr h="413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</a:tr>
              <a:tr h="451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KHz</a:t>
                      </a:r>
                      <a:endParaRPr lang="en-US" dirty="0"/>
                    </a:p>
                  </a:txBody>
                  <a:tcPr/>
                </a:tc>
              </a:tr>
              <a:tr h="451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 KHz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338" y="2625441"/>
            <a:ext cx="6322886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Unison backscatter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Unison backscatter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84042"/>
            <a:ext cx="10515600" cy="5473958"/>
          </a:xfrm>
        </p:spPr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Surrounded by multiple wireless devices </a:t>
            </a:r>
            <a:r>
              <a:rPr lang="mr-IN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routers, sensor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Key idea: Backscattering  reflects all impinging signals on the antenna</a:t>
            </a: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3372064"/>
            <a:ext cx="6235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Unison backscatter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84042"/>
            <a:ext cx="10515600" cy="5473958"/>
          </a:xfrm>
        </p:spPr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Surrounded by multiple wireless devices </a:t>
            </a:r>
            <a:r>
              <a:rPr lang="mr-IN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routers, sensor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Key idea: Backscattering  reflects all impinging signals on the antenna</a:t>
            </a: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3495051"/>
            <a:ext cx="6235700" cy="186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Unison backscatter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84042"/>
            <a:ext cx="10515600" cy="5473958"/>
          </a:xfrm>
        </p:spPr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Surrounded by multiple wireless devices </a:t>
            </a:r>
            <a:r>
              <a:rPr lang="mr-IN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routers, sensor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Key idea: Backscattering  reflects all impinging signals on the antenna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Unison enables operation in the interfered wireless environments by backscattering simultaneously on multiple frequencies</a:t>
            </a: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16" y="3305288"/>
            <a:ext cx="6072768" cy="25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048" y="2748731"/>
            <a:ext cx="6322886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Backscatter tag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Battery-free backscatter tag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Calibri Light" charset="0"/>
                <a:ea typeface="Calibri Light" charset="0"/>
                <a:cs typeface="Calibri Light" charset="0"/>
              </a:rPr>
              <a:t>Peak </a:t>
            </a:r>
            <a:r>
              <a:rPr lang="sv-SE" dirty="0" err="1" smtClean="0">
                <a:latin typeface="Calibri Light" charset="0"/>
                <a:ea typeface="Calibri Light" charset="0"/>
                <a:cs typeface="Calibri Light" charset="0"/>
              </a:rPr>
              <a:t>power</a:t>
            </a:r>
            <a:r>
              <a:rPr lang="sv-SE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sv-SE" dirty="0" err="1" smtClean="0">
                <a:latin typeface="Calibri Light" charset="0"/>
                <a:ea typeface="Calibri Light" charset="0"/>
                <a:cs typeface="Calibri Light" charset="0"/>
              </a:rPr>
              <a:t>consumption</a:t>
            </a:r>
            <a:r>
              <a:rPr lang="sv-SE" dirty="0" smtClean="0">
                <a:latin typeface="Calibri Light" charset="0"/>
                <a:ea typeface="Calibri Light" charset="0"/>
                <a:cs typeface="Calibri Light" charset="0"/>
              </a:rPr>
              <a:t> at the tag for </a:t>
            </a:r>
            <a:r>
              <a:rPr lang="sv-SE" dirty="0" err="1" smtClean="0">
                <a:latin typeface="Calibri Light" charset="0"/>
                <a:ea typeface="Calibri Light" charset="0"/>
                <a:cs typeface="Calibri Light" charset="0"/>
              </a:rPr>
              <a:t>backscatter</a:t>
            </a:r>
            <a:r>
              <a:rPr lang="sv-SE" dirty="0" smtClean="0">
                <a:latin typeface="Calibri Light" charset="0"/>
                <a:ea typeface="Calibri Light" charset="0"/>
                <a:cs typeface="Calibri Light" charset="0"/>
              </a:rPr>
              <a:t> transmissions -</a:t>
            </a:r>
          </a:p>
          <a:p>
            <a:pPr lvl="1"/>
            <a:endParaRPr lang="sv-SE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sv-SE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sv-SE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sv-SE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27" y="4251558"/>
            <a:ext cx="3704228" cy="2469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3382" y="6286907"/>
            <a:ext cx="281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Hardware prototype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51826"/>
              </p:ext>
            </p:extLst>
          </p:nvPr>
        </p:nvGraphicFramePr>
        <p:xfrm>
          <a:off x="1854200" y="2629694"/>
          <a:ext cx="8128000" cy="137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</a:tblGrid>
              <a:tr h="296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power consumption</a:t>
                      </a:r>
                      <a:endParaRPr lang="en-US" dirty="0"/>
                    </a:p>
                  </a:txBody>
                  <a:tcPr/>
                </a:tc>
              </a:tr>
              <a:tr h="296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 µW</a:t>
                      </a:r>
                      <a:endParaRPr lang="en-US" dirty="0"/>
                    </a:p>
                  </a:txBody>
                  <a:tcPr/>
                </a:tc>
              </a:tr>
              <a:tr h="5193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650 µW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4549" y="1523055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Evaluation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LoRea’s</a:t>
            </a:r>
            <a:r>
              <a:rPr lang="en-US" dirty="0" smtClean="0">
                <a:solidFill>
                  <a:srgbClr val="7030A0"/>
                </a:solidFill>
              </a:rPr>
              <a:t> contributions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30" y="5190412"/>
            <a:ext cx="11712540" cy="1667588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+mj-lt"/>
                <a:ea typeface="Helvetica Light" charset="0"/>
                <a:cs typeface="Helvetica Light" charset="0"/>
              </a:rPr>
              <a:t>LoRea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 reimagines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the backscatter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architecture to achieve 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longest demonstrated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communication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range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(3.4 km) while consuming tens of </a:t>
            </a:r>
            <a:r>
              <a:rPr lang="sv-SE" sz="3200" dirty="0" smtClean="0">
                <a:latin typeface="Calibri Light" charset="0"/>
                <a:ea typeface="Calibri Light" charset="0"/>
                <a:cs typeface="Calibri Light" charset="0"/>
              </a:rPr>
              <a:t>µWs </a:t>
            </a:r>
            <a:r>
              <a:rPr lang="sv-SE" sz="3200" dirty="0" smtClean="0">
                <a:latin typeface="Calibri Light" charset="0"/>
                <a:ea typeface="Calibri Light" charset="0"/>
                <a:cs typeface="Calibri Light" charset="0"/>
              </a:rPr>
              <a:t>at </a:t>
            </a:r>
            <a:r>
              <a:rPr lang="sv-SE" sz="3200" dirty="0" smtClean="0">
                <a:latin typeface="Calibri Light" charset="0"/>
                <a:ea typeface="Calibri Light" charset="0"/>
                <a:cs typeface="Calibri Light" charset="0"/>
              </a:rPr>
              <a:t>the tag </a:t>
            </a:r>
            <a:endParaRPr lang="en-US" sz="3200" dirty="0" smtClean="0"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55" y="1427258"/>
            <a:ext cx="8665264" cy="36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Experiment settings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8191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+mj-lt"/>
              </a:rPr>
              <a:t>Communication </a:t>
            </a:r>
            <a:r>
              <a:rPr lang="sv-SE" dirty="0" err="1" smtClean="0">
                <a:latin typeface="+mj-lt"/>
              </a:rPr>
              <a:t>range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scales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with</a:t>
            </a:r>
            <a:r>
              <a:rPr lang="sv-SE" dirty="0" smtClean="0">
                <a:latin typeface="+mj-lt"/>
              </a:rPr>
              <a:t> the </a:t>
            </a:r>
            <a:r>
              <a:rPr lang="sv-SE" dirty="0" err="1" smtClean="0">
                <a:latin typeface="+mj-lt"/>
              </a:rPr>
              <a:t>carrier</a:t>
            </a:r>
            <a:r>
              <a:rPr lang="sv-SE" dirty="0" smtClean="0">
                <a:latin typeface="+mj-lt"/>
              </a:rPr>
              <a:t> signal </a:t>
            </a:r>
            <a:r>
              <a:rPr lang="sv-SE" dirty="0" err="1" smtClean="0">
                <a:latin typeface="+mj-lt"/>
              </a:rPr>
              <a:t>strength</a:t>
            </a:r>
            <a:r>
              <a:rPr lang="sv-SE" dirty="0" smtClean="0">
                <a:latin typeface="+mj-lt"/>
              </a:rPr>
              <a:t> </a:t>
            </a:r>
          </a:p>
          <a:p>
            <a:endParaRPr lang="sv-SE" u="sng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Experiment performed in two different environments</a:t>
            </a:r>
          </a:p>
          <a:p>
            <a:r>
              <a:rPr lang="en-US" dirty="0" smtClean="0">
                <a:latin typeface="+mj-lt"/>
              </a:rPr>
              <a:t>100 randomly generated packets, 36 bytes, Transmitted bits - 10</a:t>
            </a:r>
            <a:r>
              <a:rPr lang="en-US" baseline="30000" dirty="0" smtClean="0">
                <a:latin typeface="+mj-lt"/>
              </a:rPr>
              <a:t>5 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89234"/>
              </p:ext>
            </p:extLst>
          </p:nvPr>
        </p:nvGraphicFramePr>
        <p:xfrm>
          <a:off x="1723775" y="2435450"/>
          <a:ext cx="8128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frequency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Carrier strength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</a:t>
                      </a:r>
                      <a:r>
                        <a:rPr lang="en-US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 </a:t>
                      </a:r>
                      <a:r>
                        <a:rPr lang="en-US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should </a:t>
            </a:r>
            <a:r>
              <a:rPr lang="en-US" dirty="0" smtClean="0">
                <a:solidFill>
                  <a:srgbClr val="7030A0"/>
                </a:solidFill>
              </a:rPr>
              <a:t>be the </a:t>
            </a:r>
            <a:r>
              <a:rPr lang="en-US" dirty="0" smtClean="0">
                <a:solidFill>
                  <a:srgbClr val="7030A0"/>
                </a:solidFill>
              </a:rPr>
              <a:t>intermediate frequency 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175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Dependent on </a:t>
            </a:r>
            <a:r>
              <a:rPr lang="en-US" dirty="0" smtClean="0">
                <a:latin typeface="+mj-lt"/>
              </a:rPr>
              <a:t>the transceiver </a:t>
            </a:r>
            <a:r>
              <a:rPr lang="en-US" dirty="0" smtClean="0">
                <a:latin typeface="+mj-lt"/>
              </a:rPr>
              <a:t>used, and also </a:t>
            </a:r>
            <a:r>
              <a:rPr lang="en-US" dirty="0" smtClean="0">
                <a:latin typeface="+mj-lt"/>
              </a:rPr>
              <a:t>receive bandwidth </a:t>
            </a:r>
            <a:r>
              <a:rPr lang="en-US" dirty="0" smtClean="0">
                <a:latin typeface="+mj-lt"/>
              </a:rPr>
              <a:t>[1]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739" y="6431706"/>
            <a:ext cx="1016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[1] </a:t>
            </a:r>
            <a:r>
              <a:rPr lang="en-US" sz="2000" b="1" dirty="0" smtClean="0">
                <a:latin typeface="+mj-lt"/>
                <a:ea typeface="Calibri" charset="0"/>
                <a:cs typeface="Calibri" charset="0"/>
              </a:rPr>
              <a:t>Varshney, Ambuj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, </a:t>
            </a:r>
            <a:r>
              <a:rPr lang="en-US" sz="2000" dirty="0">
                <a:latin typeface="+mj-lt"/>
                <a:ea typeface="Calibri" charset="0"/>
                <a:cs typeface="Calibri" charset="0"/>
              </a:rPr>
              <a:t>et al. 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”Towards Wide-area Backscatter networks” </a:t>
            </a:r>
            <a:r>
              <a:rPr lang="mr-IN" sz="2000" dirty="0" smtClean="0">
                <a:latin typeface="+mj-lt"/>
                <a:ea typeface="Calibri" charset="0"/>
                <a:cs typeface="Calibri" charset="0"/>
              </a:rPr>
              <a:t>–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 ACM HOTWIRELESS 2017 </a:t>
            </a:r>
            <a:endParaRPr lang="en-US" sz="2000" dirty="0"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22" y="2288003"/>
            <a:ext cx="5940978" cy="2227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7" y="2288003"/>
            <a:ext cx="6123669" cy="2296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9373" y="5995969"/>
            <a:ext cx="915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Intermediate frequency required for 50 dB attenuation of the self-interference from carrier signal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1999" y="4441892"/>
            <a:ext cx="28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CC1310 (868 MHz)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28076"/>
              </p:ext>
            </p:extLst>
          </p:nvPr>
        </p:nvGraphicFramePr>
        <p:xfrm>
          <a:off x="2031999" y="4918580"/>
          <a:ext cx="8128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Intermediate 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KHz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MHz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40108" y="4441892"/>
            <a:ext cx="28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CC2500 (2.4 GHz)</a:t>
            </a:r>
          </a:p>
        </p:txBody>
      </p:sp>
    </p:spTree>
    <p:extLst>
      <p:ext uri="{BB962C8B-B14F-4D97-AF65-F5344CB8AC3E}">
        <p14:creationId xmlns:p14="http://schemas.microsoft.com/office/powerpoint/2010/main" val="1113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Tag in </a:t>
            </a:r>
            <a:r>
              <a:rPr lang="en-US" dirty="0" smtClean="0">
                <a:solidFill>
                  <a:srgbClr val="7030A0"/>
                </a:solidFill>
              </a:rPr>
              <a:t>proximity of carrier </a:t>
            </a:r>
            <a:r>
              <a:rPr lang="en-US" dirty="0" smtClean="0">
                <a:solidFill>
                  <a:srgbClr val="7030A0"/>
                </a:solidFill>
              </a:rPr>
              <a:t>source (868 MHz)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Receive transmissions even at a distance of 3.4 kilometers from tag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Highest demonstrated range with backscatter communication</a:t>
            </a:r>
            <a:endParaRPr lang="en-US" dirty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78" y="3064473"/>
            <a:ext cx="4149988" cy="311249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" y="3654920"/>
            <a:ext cx="7203812" cy="27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Tag in proximity </a:t>
            </a:r>
            <a:r>
              <a:rPr lang="en-US" dirty="0" smtClean="0">
                <a:solidFill>
                  <a:srgbClr val="7030A0"/>
                </a:solidFill>
              </a:rPr>
              <a:t>of carrier </a:t>
            </a:r>
            <a:r>
              <a:rPr lang="en-US" dirty="0" smtClean="0">
                <a:solidFill>
                  <a:srgbClr val="7030A0"/>
                </a:solidFill>
              </a:rPr>
              <a:t>source (2.4 GHz)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0668" y="1506536"/>
            <a:ext cx="10515600" cy="5351463"/>
          </a:xfrm>
        </p:spPr>
        <p:txBody>
          <a:bodyPr/>
          <a:lstStyle/>
          <a:p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Receive backscatter transmissions even at a distance 225 meters away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Highest demonstrated range at 2.4 GHz band with backscatter</a:t>
            </a:r>
          </a:p>
          <a:p>
            <a:endParaRPr lang="en-US" b="1" dirty="0" smtClean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  <a:p>
            <a:endParaRPr lang="en-US" b="1" dirty="0" smtClean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  <a:p>
            <a:endParaRPr lang="en-US" b="1" dirty="0" smtClean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  <a:p>
            <a:endParaRPr lang="en-US" b="1" dirty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  <a:p>
            <a:endParaRPr lang="en-US" b="1" dirty="0" smtClean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  <a:p>
            <a:endParaRPr lang="en-US" b="1" dirty="0" smtClean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LoRea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 achieves a range of Hundreds of meters while consuming µ</a:t>
            </a:r>
            <a:r>
              <a:rPr lang="en-US" dirty="0" err="1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Ws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 of transmission power at the tag </a:t>
            </a:r>
          </a:p>
          <a:p>
            <a:endParaRPr lang="en-US" b="1" dirty="0" smtClean="0">
              <a:solidFill>
                <a:srgbClr val="FF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b="1" dirty="0">
              <a:solidFill>
                <a:srgbClr val="FF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10" y="2424702"/>
            <a:ext cx="8492019" cy="31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75" y="372704"/>
            <a:ext cx="11055849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Helvetica Light" charset="0"/>
                <a:ea typeface="Helvetica Light" charset="0"/>
                <a:cs typeface="Helvetica Light" charset="0"/>
              </a:rPr>
              <a:t>Range of state-of-the-art systems</a:t>
            </a:r>
            <a:endParaRPr lang="en-US" dirty="0">
              <a:solidFill>
                <a:srgbClr val="7030A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267"/>
            <a:ext cx="10515600" cy="4563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marL="0" indent="0" algn="ctr">
              <a:buNone/>
            </a:pP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pPr lvl="1"/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pPr lvl="1"/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19997"/>
              </p:ext>
            </p:extLst>
          </p:nvPr>
        </p:nvGraphicFramePr>
        <p:xfrm>
          <a:off x="1583241" y="2096031"/>
          <a:ext cx="81280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18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BackFi</a:t>
                      </a:r>
                      <a:r>
                        <a:rPr lang="en-US" dirty="0" smtClean="0"/>
                        <a:t> (SIGCOMM 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Passive </a:t>
                      </a: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 (NSDI 2016)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HitchHike</a:t>
                      </a:r>
                      <a:r>
                        <a:rPr lang="en-US" dirty="0" smtClean="0"/>
                        <a:t> (SENSYS </a:t>
                      </a:r>
                      <a:r>
                        <a:rPr lang="en-US" baseline="0" dirty="0" smtClean="0"/>
                        <a:t>2016)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Interscatter</a:t>
                      </a:r>
                      <a:r>
                        <a:rPr lang="en-US" dirty="0" smtClean="0"/>
                        <a:t> (SIGCOMM 2016)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LoRa</a:t>
                      </a:r>
                      <a:r>
                        <a:rPr lang="en-US" baseline="0" dirty="0" smtClean="0"/>
                        <a:t> Backscatter (UBICOMP 2017)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LoRea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mr-IN" dirty="0" smtClean="0">
                          <a:solidFill>
                            <a:srgbClr val="C00000"/>
                          </a:solidFill>
                        </a:rPr>
                        <a:t>–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868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MHz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(SENSYS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2017)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3400 m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LoRea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mr-IN" dirty="0" smtClean="0">
                          <a:solidFill>
                            <a:srgbClr val="C00000"/>
                          </a:solidFill>
                        </a:rPr>
                        <a:t>–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2.4 GHz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(SENSYS 2017)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225 m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62008" y="5557139"/>
            <a:ext cx="9359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+mj-lt"/>
              </a:rPr>
              <a:t>Range </a:t>
            </a:r>
            <a:r>
              <a:rPr lang="sv-SE" sz="2000" dirty="0" err="1" smtClean="0">
                <a:latin typeface="+mj-lt"/>
              </a:rPr>
              <a:t>reported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are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line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of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sight</a:t>
            </a:r>
            <a:r>
              <a:rPr lang="sv-SE" sz="2000" dirty="0" smtClean="0">
                <a:latin typeface="+mj-lt"/>
              </a:rPr>
              <a:t>, </a:t>
            </a:r>
            <a:r>
              <a:rPr lang="sv-SE" sz="2000" dirty="0" err="1" smtClean="0">
                <a:latin typeface="+mj-lt"/>
              </a:rPr>
              <a:t>with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backscatter</a:t>
            </a:r>
            <a:r>
              <a:rPr lang="sv-SE" sz="2000" dirty="0" smtClean="0">
                <a:latin typeface="+mj-lt"/>
              </a:rPr>
              <a:t> tag </a:t>
            </a:r>
            <a:r>
              <a:rPr lang="sv-SE" sz="2000" dirty="0" smtClean="0">
                <a:latin typeface="+mj-lt"/>
              </a:rPr>
              <a:t> co-</a:t>
            </a:r>
            <a:r>
              <a:rPr lang="sv-SE" sz="2000" dirty="0" err="1" smtClean="0">
                <a:latin typeface="+mj-lt"/>
              </a:rPr>
              <a:t>located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with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carrier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smtClean="0">
                <a:latin typeface="+mj-lt"/>
              </a:rPr>
              <a:t>source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4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Comparison with CRFIDs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81" y="1496852"/>
            <a:ext cx="10515600" cy="53611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WISP 5.0 used as CRFID platform</a:t>
            </a:r>
          </a:p>
          <a:p>
            <a:pPr lvl="1"/>
            <a:r>
              <a:rPr lang="en-US" dirty="0">
                <a:latin typeface="+mj-lt"/>
                <a:ea typeface="Calibri Light" charset="0"/>
                <a:cs typeface="Calibri Light" charset="0"/>
              </a:rPr>
              <a:t>P</a:t>
            </a:r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owered to limit affects of asymmetric harvesting and communication range</a:t>
            </a:r>
          </a:p>
          <a:p>
            <a:r>
              <a:rPr lang="en-US" dirty="0" err="1" smtClean="0">
                <a:latin typeface="+mj-lt"/>
                <a:ea typeface="Calibri Light" charset="0"/>
                <a:cs typeface="Calibri Light" charset="0"/>
              </a:rPr>
              <a:t>LoRea</a:t>
            </a:r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 </a:t>
            </a:r>
            <a:r>
              <a:rPr lang="mr-IN" dirty="0" smtClean="0">
                <a:latin typeface="+mj-lt"/>
                <a:ea typeface="Calibri Light" charset="0"/>
                <a:cs typeface="Calibri Light" charset="0"/>
              </a:rPr>
              <a:t>–</a:t>
            </a:r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 2.4 GHz architecture </a:t>
            </a:r>
          </a:p>
          <a:p>
            <a:pPr lvl="1"/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Simulate equivalent path loss, tag in middle of carrier generator and receiver</a:t>
            </a:r>
          </a:p>
          <a:p>
            <a:pPr lvl="1"/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+mj-lt"/>
              <a:ea typeface="Calibri Light" charset="0"/>
              <a:cs typeface="Calibri Light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LoRea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 achieves significantly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longer communication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alibri Light" charset="0"/>
                <a:cs typeface="Calibri Light" charset="0"/>
              </a:rPr>
              <a:t>range when compared to state-of-the-art CRFID platform </a:t>
            </a:r>
            <a:endParaRPr lang="en-US" dirty="0">
              <a:solidFill>
                <a:srgbClr val="FF0000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31" y="3102207"/>
            <a:ext cx="7681644" cy="28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Non line of sight (2.4 GHz)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43" y="1825624"/>
            <a:ext cx="1146595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We can receive backscatter transmissions even when tag and receiver are separated by several walls in a modern building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95" y="1541627"/>
            <a:ext cx="8725465" cy="142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94" y="2810060"/>
            <a:ext cx="8599469" cy="32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Unison backscatter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Three </a:t>
            </a:r>
            <a:r>
              <a:rPr lang="en-US" dirty="0" err="1" smtClean="0">
                <a:latin typeface="+mj-lt"/>
              </a:rPr>
              <a:t>WiFi</a:t>
            </a:r>
            <a:r>
              <a:rPr lang="en-US" dirty="0" smtClean="0">
                <a:latin typeface="+mj-lt"/>
              </a:rPr>
              <a:t> devices (CC3200) as carrier generators</a:t>
            </a:r>
          </a:p>
          <a:p>
            <a:r>
              <a:rPr lang="en-US" dirty="0" err="1" smtClean="0">
                <a:latin typeface="+mj-lt"/>
              </a:rPr>
              <a:t>WiFi</a:t>
            </a:r>
            <a:r>
              <a:rPr lang="en-US" dirty="0" smtClean="0">
                <a:latin typeface="+mj-lt"/>
              </a:rPr>
              <a:t> Interferer </a:t>
            </a:r>
            <a:r>
              <a:rPr lang="mr-IN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6 meters away from the </a:t>
            </a:r>
            <a:r>
              <a:rPr lang="en-US" dirty="0" smtClean="0">
                <a:latin typeface="+mj-lt"/>
              </a:rPr>
              <a:t>receivers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05" y="2845942"/>
            <a:ext cx="6909589" cy="38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Unison backscatter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Unison backscatter transmits identical messages on multiple frequencies to support operation in the interfered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45" y="2044557"/>
            <a:ext cx="9121909" cy="34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Conclusions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59" y="1523635"/>
            <a:ext cx="10925710" cy="4351338"/>
          </a:xfrm>
        </p:spPr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First backscatter system to achieve kilometers  (co-located carrier)</a:t>
            </a:r>
          </a:p>
          <a:p>
            <a:r>
              <a:rPr lang="en-US" dirty="0" smtClean="0">
                <a:latin typeface="+mj-lt"/>
              </a:rPr>
              <a:t>Can leverage </a:t>
            </a:r>
            <a:r>
              <a:rPr lang="en-US" dirty="0" err="1" smtClean="0">
                <a:latin typeface="+mj-lt"/>
              </a:rPr>
              <a:t>WiFi</a:t>
            </a:r>
            <a:r>
              <a:rPr lang="en-US" dirty="0" smtClean="0">
                <a:latin typeface="+mj-lt"/>
              </a:rPr>
              <a:t> routers, sensor nodes for carrier signal generation</a:t>
            </a:r>
          </a:p>
          <a:p>
            <a:r>
              <a:rPr lang="en-US" dirty="0" smtClean="0">
                <a:latin typeface="+mj-lt"/>
              </a:rPr>
              <a:t>Unison backscatter enables operation in interfered wireless environments</a:t>
            </a:r>
          </a:p>
          <a:p>
            <a:r>
              <a:rPr lang="en-US" dirty="0" err="1" smtClean="0">
                <a:latin typeface="+mj-lt"/>
              </a:rPr>
              <a:t>LoRea</a:t>
            </a:r>
            <a:r>
              <a:rPr lang="en-US" dirty="0" smtClean="0">
                <a:latin typeface="+mj-lt"/>
              </a:rPr>
              <a:t> enables new and challenging new applications </a:t>
            </a:r>
          </a:p>
          <a:p>
            <a:pPr lvl="1"/>
            <a:r>
              <a:rPr lang="en-US" dirty="0" smtClean="0">
                <a:latin typeface="+mj-lt"/>
              </a:rPr>
              <a:t>Sensors embedded in the infrastructure</a:t>
            </a:r>
          </a:p>
          <a:p>
            <a:pPr lvl="1"/>
            <a:r>
              <a:rPr lang="en-US" dirty="0" smtClean="0">
                <a:latin typeface="+mj-lt"/>
              </a:rPr>
              <a:t>Mobile backscatter readers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Helvetica Light" charset="0"/>
                <a:ea typeface="Helvetica Light" charset="0"/>
                <a:cs typeface="Helvetica Light" charset="0"/>
              </a:rPr>
              <a:t>Computational RFIDs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5593"/>
            <a:ext cx="10515600" cy="5040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j-lt"/>
                <a:ea typeface="Helvetica Light" charset="0"/>
                <a:cs typeface="Helvetica Light" charset="0"/>
              </a:rPr>
              <a:t>Augment RFIDs with sensing and computational capabilities</a:t>
            </a:r>
          </a:p>
          <a:p>
            <a:r>
              <a:rPr lang="en-US" sz="3000" dirty="0" smtClean="0">
                <a:latin typeface="+mj-lt"/>
                <a:ea typeface="Helvetica Light" charset="0"/>
                <a:cs typeface="Helvetica Light" charset="0"/>
              </a:rPr>
              <a:t>Prototype battery-free applications (cameras, microphones)</a:t>
            </a:r>
          </a:p>
          <a:p>
            <a:r>
              <a:rPr lang="en-US" sz="3000" dirty="0" smtClean="0">
                <a:latin typeface="+mj-lt"/>
                <a:ea typeface="Helvetica Light" charset="0"/>
                <a:cs typeface="Helvetica Light" charset="0"/>
              </a:rPr>
              <a:t>Severely constrained by the limitations of UHF RFID reader </a:t>
            </a:r>
          </a:p>
          <a:p>
            <a:pPr lvl="1"/>
            <a:r>
              <a:rPr lang="en-US" sz="2800" dirty="0">
                <a:latin typeface="+mj-lt"/>
              </a:rPr>
              <a:t>Expensive (&gt; 1000 </a:t>
            </a:r>
            <a:r>
              <a:rPr lang="en-US" sz="2800" dirty="0" smtClean="0">
                <a:latin typeface="+mj-lt"/>
              </a:rPr>
              <a:t>USD) and short range (&lt; 18m)</a:t>
            </a:r>
            <a:endParaRPr lang="en-US" sz="2800" dirty="0">
              <a:latin typeface="+mj-lt"/>
            </a:endParaRPr>
          </a:p>
          <a:p>
            <a:pPr lvl="1"/>
            <a:endParaRPr lang="en-US" sz="2600" b="1" dirty="0" smtClean="0">
              <a:latin typeface="+mj-lt"/>
              <a:ea typeface="Helvetica Light" charset="0"/>
              <a:cs typeface="Helvetica Light" charset="0"/>
            </a:endParaRPr>
          </a:p>
          <a:p>
            <a:endParaRPr lang="en-US" sz="3000" dirty="0">
              <a:latin typeface="+mj-lt"/>
              <a:ea typeface="Helvetica Light" charset="0"/>
              <a:cs typeface="Helvetica Light" charset="0"/>
            </a:endParaRPr>
          </a:p>
          <a:p>
            <a:endParaRPr lang="en-US" sz="3000" dirty="0" smtClean="0">
              <a:latin typeface="+mj-lt"/>
              <a:ea typeface="Helvetica Light" charset="0"/>
              <a:cs typeface="Helvetica Light" charset="0"/>
            </a:endParaRPr>
          </a:p>
          <a:p>
            <a:endParaRPr lang="en-US" sz="3000" dirty="0">
              <a:latin typeface="+mj-lt"/>
              <a:ea typeface="Helvetica Light" charset="0"/>
              <a:cs typeface="Helvetica Light" charset="0"/>
            </a:endParaRPr>
          </a:p>
          <a:p>
            <a:endParaRPr lang="en-US" sz="3000" dirty="0" smtClean="0">
              <a:latin typeface="+mj-lt"/>
              <a:ea typeface="Helvetica Light" charset="0"/>
              <a:cs typeface="Helvetica Light" charset="0"/>
            </a:endParaRPr>
          </a:p>
          <a:p>
            <a:endParaRPr lang="en-US" sz="3000" dirty="0">
              <a:latin typeface="+mj-lt"/>
              <a:ea typeface="Helvetica Light" charset="0"/>
              <a:cs typeface="Helvetica Light" charset="0"/>
            </a:endParaRPr>
          </a:p>
          <a:p>
            <a:endParaRPr lang="en-US" sz="3000" dirty="0">
              <a:latin typeface="+mj-lt"/>
              <a:ea typeface="Helvetica Light" charset="0"/>
              <a:cs typeface="Helvetica Light" charset="0"/>
            </a:endParaRPr>
          </a:p>
          <a:p>
            <a:endParaRPr lang="en-US" sz="3000" dirty="0" smtClean="0">
              <a:latin typeface="+mj-lt"/>
              <a:ea typeface="Helvetica Light" charset="0"/>
              <a:cs typeface="Helvetica Light" charset="0"/>
            </a:endParaRPr>
          </a:p>
          <a:p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lvl="1"/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lvl="1"/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lvl="1"/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44" y="4281503"/>
            <a:ext cx="2982615" cy="17801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00" y="4514078"/>
            <a:ext cx="4622051" cy="1144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0864" y="6039365"/>
            <a:ext cx="331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WISP 5.0</a:t>
            </a:r>
          </a:p>
          <a:p>
            <a:pPr algn="ctr"/>
            <a:r>
              <a:rPr lang="en-US" dirty="0" smtClean="0">
                <a:latin typeface="+mj-lt"/>
              </a:rPr>
              <a:t>University of Washington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6567" y="5613369"/>
            <a:ext cx="28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Moo 1.0</a:t>
            </a:r>
          </a:p>
          <a:p>
            <a:pPr algn="ctr"/>
            <a:r>
              <a:rPr lang="en-US" dirty="0">
                <a:latin typeface="+mj-lt"/>
              </a:rPr>
              <a:t>University of </a:t>
            </a:r>
            <a:r>
              <a:rPr lang="en-US" dirty="0" smtClean="0">
                <a:latin typeface="+mj-lt"/>
              </a:rPr>
              <a:t>Massachusetts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2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91" y="1608298"/>
            <a:ext cx="2398160" cy="381645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Q &amp; A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97" y="2753473"/>
            <a:ext cx="2590902" cy="34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052" y="1608298"/>
            <a:ext cx="5054885" cy="381645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Reserve slides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Sensors embedded in the infrastructure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Sensors have to be left in infrastructure for long periods</a:t>
            </a:r>
          </a:p>
          <a:p>
            <a:pPr lvl="1"/>
            <a:r>
              <a:rPr lang="en-US" dirty="0" smtClean="0">
                <a:latin typeface="+mj-lt"/>
              </a:rPr>
              <a:t>Changing battery is difficult</a:t>
            </a:r>
          </a:p>
          <a:p>
            <a:r>
              <a:rPr lang="en-US" dirty="0" smtClean="0">
                <a:latin typeface="+mj-lt"/>
              </a:rPr>
              <a:t>Existing deployments with CRFIDs small range (centimeters)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4" y="3176891"/>
            <a:ext cx="9452226" cy="35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Why are backscatter readers constrained 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Backscatter tags transmit at the same frequency as the carrier signal</a:t>
            </a:r>
          </a:p>
          <a:p>
            <a:pPr lvl="1"/>
            <a:r>
              <a:rPr lang="en-US" dirty="0" smtClean="0">
                <a:latin typeface="+mj-lt"/>
                <a:ea typeface="Calibri Light" charset="0"/>
                <a:cs typeface="Calibri Light" charset="0"/>
              </a:rPr>
              <a:t>Complex  and expensive self-interference cancellation mechanisms </a:t>
            </a:r>
          </a:p>
          <a:p>
            <a:pPr marL="228600" lvl="2">
              <a:spcBef>
                <a:spcPts val="1000"/>
              </a:spcBef>
            </a:pPr>
            <a:endParaRPr lang="en-US" sz="2400" dirty="0" smtClean="0">
              <a:latin typeface="+mj-lt"/>
              <a:ea typeface="Calibri Light" charset="0"/>
              <a:cs typeface="Calibri Light" charset="0"/>
            </a:endParaRPr>
          </a:p>
          <a:p>
            <a:pPr marL="228600" lvl="2">
              <a:spcBef>
                <a:spcPts val="1000"/>
              </a:spcBef>
            </a:pPr>
            <a:r>
              <a:rPr lang="en-US" sz="2800" dirty="0" smtClean="0">
                <a:latin typeface="+mj-lt"/>
                <a:ea typeface="Calibri Light" charset="0"/>
                <a:cs typeface="Calibri Light" charset="0"/>
              </a:rPr>
              <a:t>Low range </a:t>
            </a:r>
            <a:r>
              <a:rPr lang="en-US" sz="2800" dirty="0">
                <a:latin typeface="+mj-lt"/>
                <a:ea typeface="Calibri Light" charset="0"/>
                <a:cs typeface="Calibri Light" charset="0"/>
              </a:rPr>
              <a:t>due to </a:t>
            </a:r>
            <a:r>
              <a:rPr lang="en-US" sz="2800" dirty="0" smtClean="0">
                <a:latin typeface="+mj-lt"/>
                <a:ea typeface="Calibri Light" charset="0"/>
                <a:cs typeface="Calibri Light" charset="0"/>
              </a:rPr>
              <a:t>poor sensitivity and leakages of the carrier signal</a:t>
            </a:r>
          </a:p>
          <a:p>
            <a:endParaRPr lang="en-US" dirty="0">
              <a:latin typeface="+mj-lt"/>
              <a:ea typeface="Calibri Light" charset="0"/>
              <a:cs typeface="Calibri Light" charset="0"/>
            </a:endParaRPr>
          </a:p>
          <a:p>
            <a:pPr lvl="1"/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61" y="4192585"/>
            <a:ext cx="8486453" cy="2521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LoRea’s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contributions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06" y="2046348"/>
            <a:ext cx="10812694" cy="4675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dirty="0">
                <a:latin typeface="+mj-lt"/>
                <a:ea typeface="Helvetica Light" charset="0"/>
                <a:cs typeface="Helvetica Light" charset="0"/>
              </a:rPr>
              <a:t>Simplified self-interference mitigation mechanism lowers cost of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reader</a:t>
            </a:r>
          </a:p>
          <a:p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Narrowband transmissions achieve orders of magnitude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longer range</a:t>
            </a:r>
            <a:endParaRPr lang="en-US" dirty="0" smtClean="0">
              <a:latin typeface="+mj-lt"/>
              <a:ea typeface="Helvetica Light" charset="0"/>
              <a:cs typeface="Helvetica Light" charset="0"/>
            </a:endParaRPr>
          </a:p>
          <a:p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Commodity devices as carrier generators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improve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scalability</a:t>
            </a:r>
          </a:p>
          <a:p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Unison backscatter helps operate in interfered wireless environments</a:t>
            </a:r>
          </a:p>
          <a:p>
            <a:endParaRPr lang="en-US" dirty="0">
              <a:latin typeface="+mj-lt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lvl="1"/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72" y="1482234"/>
            <a:ext cx="7371961" cy="30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45" y="1849348"/>
            <a:ext cx="9996755" cy="361650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Achieving </a:t>
            </a:r>
            <a:r>
              <a:rPr lang="en-US" sz="6000" dirty="0" smtClean="0">
                <a:solidFill>
                  <a:srgbClr val="7030A0"/>
                </a:solidFill>
              </a:rPr>
              <a:t>long communication </a:t>
            </a:r>
            <a:r>
              <a:rPr lang="en-US" sz="6000" dirty="0" smtClean="0">
                <a:solidFill>
                  <a:srgbClr val="7030A0"/>
                </a:solidFill>
              </a:rPr>
              <a:t>range and low cost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Decoupling carrier generation and reception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9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Bi-static setup spatially separates carrier generation from the receiver</a:t>
            </a:r>
          </a:p>
          <a:p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Self-interference reduced due to path loss suffered by carrier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16824" y="4663147"/>
            <a:ext cx="32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Bi-static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9069" y="4663147"/>
            <a:ext cx="354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Monostatic configuration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37" y="3049935"/>
            <a:ext cx="5297525" cy="1608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69" y="2952686"/>
            <a:ext cx="5441034" cy="16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Decoupling carrier generation and reception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Bi-static configuration has two configurations with high signal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1276-10E0-6347-83FD-341D002F38D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80" y="4764992"/>
            <a:ext cx="5708383" cy="174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79" y="2404813"/>
            <a:ext cx="5708383" cy="1745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4265" y="4133663"/>
            <a:ext cx="403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Monostatic signal strength (RFID readers)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7418" y="6438960"/>
            <a:ext cx="354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Bi-static signal strength (</a:t>
            </a:r>
            <a:r>
              <a:rPr lang="en-US" dirty="0" err="1" smtClean="0">
                <a:latin typeface="+mj-lt"/>
              </a:rPr>
              <a:t>LoRea</a:t>
            </a:r>
            <a:r>
              <a:rPr lang="en-US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12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Commodity devices as carrier generators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Interscatter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[1] demonstrated BLE radios can generate carrier signal</a:t>
            </a:r>
          </a:p>
          <a:p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LoRea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goes a step beyond: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WiFi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and 802.15.4 radios</a:t>
            </a:r>
          </a:p>
          <a:p>
            <a:pPr marL="457200" lvl="1" indent="0"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Key idea: Test mode present for compliance testing </a:t>
            </a:r>
          </a:p>
          <a:p>
            <a:pPr lvl="1"/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Majority of radio chips -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WiFi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, BLE, ZigBee,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LoRa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29337"/>
            <a:ext cx="2743200" cy="365125"/>
          </a:xfrm>
        </p:spPr>
        <p:txBody>
          <a:bodyPr/>
          <a:lstStyle/>
          <a:p>
            <a:fld id="{F3251276-10E0-6347-83FD-341D002F38D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23" y="6340163"/>
            <a:ext cx="1217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[1] </a:t>
            </a:r>
            <a:r>
              <a:rPr lang="en-US" sz="2000" dirty="0" err="1" smtClean="0">
                <a:latin typeface="+mj-lt"/>
                <a:ea typeface="Calibri" charset="0"/>
                <a:cs typeface="Calibri" charset="0"/>
              </a:rPr>
              <a:t>Iyer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 et </a:t>
            </a:r>
            <a:r>
              <a:rPr lang="en-US" sz="2000" dirty="0">
                <a:latin typeface="+mj-lt"/>
                <a:ea typeface="Calibri" charset="0"/>
                <a:cs typeface="Calibri" charset="0"/>
              </a:rPr>
              <a:t>al. "Inter-technology backscatter: Towards internet connectivity for implanted devices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.” </a:t>
            </a:r>
            <a:r>
              <a:rPr lang="mr-IN" sz="2000" dirty="0" smtClean="0">
                <a:latin typeface="+mj-lt"/>
                <a:ea typeface="Calibri" charset="0"/>
                <a:cs typeface="Calibri" charset="0"/>
              </a:rPr>
              <a:t>–</a:t>
            </a:r>
            <a:r>
              <a:rPr lang="sv-SE" sz="2000" dirty="0" smtClean="0"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+mj-lt"/>
                <a:ea typeface="Calibri" charset="0"/>
                <a:cs typeface="Calibri" charset="0"/>
              </a:rPr>
              <a:t>SIGCOMM 2016</a:t>
            </a:r>
            <a:endParaRPr lang="en-US" sz="2000" dirty="0"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97" y="4675765"/>
            <a:ext cx="2040724" cy="1322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18" y="4590763"/>
            <a:ext cx="2113488" cy="14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1669</Words>
  <Application>Microsoft Macintosh PowerPoint</Application>
  <PresentationFormat>Widescreen</PresentationFormat>
  <Paragraphs>426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Calibri Light</vt:lpstr>
      <vt:lpstr>Helvetica Light</vt:lpstr>
      <vt:lpstr>Mangal</vt:lpstr>
      <vt:lpstr>Arial</vt:lpstr>
      <vt:lpstr>Office Theme</vt:lpstr>
      <vt:lpstr>LoRea - A backscatter architecture that achieves a long communication range</vt:lpstr>
      <vt:lpstr>LoRea’s contributions</vt:lpstr>
      <vt:lpstr>Computational RFIDs</vt:lpstr>
      <vt:lpstr>Why are backscatter readers constrained ?</vt:lpstr>
      <vt:lpstr>LoRea’s contributions</vt:lpstr>
      <vt:lpstr>Achieving long communication range and low cost</vt:lpstr>
      <vt:lpstr>Decoupling carrier generation and reception</vt:lpstr>
      <vt:lpstr>Decoupling carrier generation and reception</vt:lpstr>
      <vt:lpstr>Commodity devices as carrier generators</vt:lpstr>
      <vt:lpstr>Simplifying self-interference mitigation</vt:lpstr>
      <vt:lpstr>Simplifying self-interference mitigation</vt:lpstr>
      <vt:lpstr>Achieving orders of magnitude longer range</vt:lpstr>
      <vt:lpstr>Unison backscatter</vt:lpstr>
      <vt:lpstr>Unison backscatter</vt:lpstr>
      <vt:lpstr>Unison backscatter</vt:lpstr>
      <vt:lpstr>Unison backscatter</vt:lpstr>
      <vt:lpstr>Backscatter tag</vt:lpstr>
      <vt:lpstr>Battery-free backscatter tag</vt:lpstr>
      <vt:lpstr>Evaluation</vt:lpstr>
      <vt:lpstr>Experiment settings</vt:lpstr>
      <vt:lpstr>What should be the intermediate frequency ?</vt:lpstr>
      <vt:lpstr>Tag in proximity of carrier source (868 MHz)</vt:lpstr>
      <vt:lpstr>Tag in proximity of carrier source (2.4 GHz)</vt:lpstr>
      <vt:lpstr>Range of state-of-the-art systems</vt:lpstr>
      <vt:lpstr>Comparison with CRFIDs</vt:lpstr>
      <vt:lpstr>Non line of sight (2.4 GHz)</vt:lpstr>
      <vt:lpstr>Unison backscatter</vt:lpstr>
      <vt:lpstr>Unison backscatter</vt:lpstr>
      <vt:lpstr>Conclusions</vt:lpstr>
      <vt:lpstr>Q &amp; A</vt:lpstr>
      <vt:lpstr>Reserve slides</vt:lpstr>
      <vt:lpstr>Sensors embedded in the infrastructure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LoRea - A backscatter architecture that achieves a long communication range</dc:title>
  <dc:creator>Microsoft Office User</dc:creator>
  <cp:lastModifiedBy>Ambuj Varshney</cp:lastModifiedBy>
  <cp:revision>258</cp:revision>
  <dcterms:created xsi:type="dcterms:W3CDTF">2017-10-25T18:20:36Z</dcterms:created>
  <dcterms:modified xsi:type="dcterms:W3CDTF">2017-11-07T12:32:04Z</dcterms:modified>
</cp:coreProperties>
</file>