
<file path=[Content_Types].xml><?xml version="1.0" encoding="utf-8"?>
<Types xmlns="http://schemas.openxmlformats.org/package/2006/content-types">
  <Default Extension="emf" ContentType="image/x-em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80" r:id="rId3"/>
    <p:sldId id="291" r:id="rId4"/>
    <p:sldId id="335" r:id="rId5"/>
    <p:sldId id="346" r:id="rId6"/>
    <p:sldId id="354" r:id="rId7"/>
    <p:sldId id="286" r:id="rId8"/>
    <p:sldId id="306" r:id="rId9"/>
    <p:sldId id="352" r:id="rId10"/>
    <p:sldId id="278" r:id="rId11"/>
    <p:sldId id="330" r:id="rId12"/>
    <p:sldId id="350" r:id="rId13"/>
    <p:sldId id="348" r:id="rId14"/>
    <p:sldId id="34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12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8243"/>
    <p:restoredTop sz="79984"/>
  </p:normalViewPr>
  <p:slideViewPr>
    <p:cSldViewPr snapToGrid="0" snapToObjects="1">
      <p:cViewPr varScale="1">
        <p:scale>
          <a:sx n="92" d="100"/>
          <a:sy n="92" d="100"/>
        </p:scale>
        <p:origin x="1296" y="90"/>
      </p:cViewPr>
      <p:guideLst/>
    </p:cSldViewPr>
  </p:slideViewPr>
  <p:outlineViewPr>
    <p:cViewPr>
      <p:scale>
        <a:sx n="33" d="100"/>
        <a:sy n="33" d="100"/>
      </p:scale>
      <p:origin x="0" y="-968"/>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4DFEB4-1809-8B4F-AA4E-DCB0D4422055}" type="datetimeFigureOut">
              <a:rPr lang="en-US" smtClean="0"/>
              <a:t>10/22/2019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894700-B420-704F-B552-A4F4362F187A}" type="slidenum">
              <a:rPr lang="en-US" smtClean="0"/>
              <a:t>‹#›</a:t>
            </a:fld>
            <a:endParaRPr lang="en-US"/>
          </a:p>
        </p:txBody>
      </p:sp>
    </p:spTree>
    <p:extLst>
      <p:ext uri="{BB962C8B-B14F-4D97-AF65-F5344CB8AC3E}">
        <p14:creationId xmlns:p14="http://schemas.microsoft.com/office/powerpoint/2010/main" val="1378235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 Introduce</a:t>
            </a:r>
          </a:p>
          <a:p>
            <a:pPr marL="171450" indent="-171450">
              <a:buFontTx/>
              <a:buChar char="-"/>
            </a:pPr>
            <a:r>
              <a:rPr lang="en-US" dirty="0"/>
              <a:t>Andreas, mentoring 2 years (Ambitious?)</a:t>
            </a:r>
          </a:p>
          <a:p>
            <a:pPr marL="171450" indent="-171450">
              <a:buFontTx/>
              <a:buChar char="-"/>
            </a:pPr>
            <a:r>
              <a:rPr lang="en-US" dirty="0"/>
              <a:t>THiemo</a:t>
            </a:r>
          </a:p>
        </p:txBody>
      </p:sp>
      <p:sp>
        <p:nvSpPr>
          <p:cNvPr id="4" name="Slide Number Placeholder 3"/>
          <p:cNvSpPr>
            <a:spLocks noGrp="1"/>
          </p:cNvSpPr>
          <p:nvPr>
            <p:ph type="sldNum" sz="quarter" idx="10"/>
          </p:nvPr>
        </p:nvSpPr>
        <p:spPr/>
        <p:txBody>
          <a:bodyPr/>
          <a:lstStyle/>
          <a:p>
            <a:fld id="{1C894700-B420-704F-B552-A4F4362F187A}" type="slidenum">
              <a:rPr lang="en-US" smtClean="0"/>
              <a:t>1</a:t>
            </a:fld>
            <a:endParaRPr lang="en-US"/>
          </a:p>
        </p:txBody>
      </p:sp>
    </p:spTree>
    <p:extLst>
      <p:ext uri="{BB962C8B-B14F-4D97-AF65-F5344CB8AC3E}">
        <p14:creationId xmlns:p14="http://schemas.microsoft.com/office/powerpoint/2010/main" val="1223105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have presented TunnelScatter which enables operation in diverse conditions. We also support strong carrier signal  with conventional mechanisms and you can read in our manuscript. </a:t>
            </a:r>
          </a:p>
          <a:p>
            <a:pPr marL="171450" indent="-171450">
              <a:buFontTx/>
              <a:buChar char="-"/>
            </a:pPr>
            <a:endParaRPr lang="en-US" dirty="0"/>
          </a:p>
          <a:p>
            <a:pPr marL="171450" indent="-171450">
              <a:buFontTx/>
              <a:buChar char="-"/>
            </a:pPr>
            <a:r>
              <a:rPr lang="en-US" dirty="0"/>
              <a:t>TunnelScatter is first system to integrate tunnel diode amplifier in long range backscatter systems.</a:t>
            </a:r>
          </a:p>
          <a:p>
            <a:pPr marL="171450" indent="-171450">
              <a:buFontTx/>
              <a:buChar char="-"/>
            </a:pPr>
            <a:endParaRPr lang="en-US" dirty="0"/>
          </a:p>
          <a:p>
            <a:pPr marL="171450" indent="-171450">
              <a:buFontTx/>
              <a:buChar char="-"/>
            </a:pPr>
            <a:r>
              <a:rPr lang="en-US" dirty="0"/>
              <a:t>Our manuscript also discusses many application scenarios that our system can enable. We prototype hand gesture sensing as one concrete use case. We show some of the hardware designed by Andreas, one of the coauthors, to enable these scenarios. You can read them in our draft.</a:t>
            </a:r>
          </a:p>
          <a:p>
            <a:pPr marL="171450" indent="-171450">
              <a:buFontTx/>
              <a:buChar char="-"/>
            </a:pPr>
            <a:endParaRPr lang="en-US" dirty="0"/>
          </a:p>
          <a:p>
            <a:pPr marL="171450" indent="-171450">
              <a:buFontTx/>
              <a:buChar char="-"/>
            </a:pPr>
            <a:endParaRPr lang="en-US" dirty="0"/>
          </a:p>
          <a:p>
            <a:pPr marL="171450" indent="-171450">
              <a:buFontTx/>
              <a:buChar char="-"/>
            </a:pPr>
            <a:r>
              <a:rPr lang="en-US" dirty="0"/>
              <a:t>With this I conclude my presentation, and will be happy to take any questions.</a:t>
            </a:r>
          </a:p>
        </p:txBody>
      </p:sp>
      <p:sp>
        <p:nvSpPr>
          <p:cNvPr id="4" name="Slide Number Placeholder 3"/>
          <p:cNvSpPr>
            <a:spLocks noGrp="1"/>
          </p:cNvSpPr>
          <p:nvPr>
            <p:ph type="sldNum" sz="quarter" idx="5"/>
          </p:nvPr>
        </p:nvSpPr>
        <p:spPr/>
        <p:txBody>
          <a:bodyPr/>
          <a:lstStyle/>
          <a:p>
            <a:fld id="{1C894700-B420-704F-B552-A4F4362F187A}" type="slidenum">
              <a:rPr lang="en-US" smtClean="0"/>
              <a:t>10</a:t>
            </a:fld>
            <a:endParaRPr lang="en-US"/>
          </a:p>
        </p:txBody>
      </p:sp>
    </p:spTree>
    <p:extLst>
      <p:ext uri="{BB962C8B-B14F-4D97-AF65-F5344CB8AC3E}">
        <p14:creationId xmlns:p14="http://schemas.microsoft.com/office/powerpoint/2010/main" val="575561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latin typeface="Calibri Light" charset="0"/>
                <a:ea typeface="Calibri Light" charset="0"/>
                <a:cs typeface="Calibri Light" charset="0"/>
              </a:rPr>
              <a:t>So while TO enables us to communicate even without requiring ACS, what happens when an ACS is already present ?</a:t>
            </a:r>
          </a:p>
          <a:p>
            <a:pPr marL="171450" indent="-171450">
              <a:buFontTx/>
              <a:buChar char="-"/>
            </a:pPr>
            <a:r>
              <a:rPr lang="en-US" dirty="0">
                <a:latin typeface="Calibri Light" charset="0"/>
                <a:ea typeface="Calibri Light" charset="0"/>
                <a:cs typeface="Calibri Light" charset="0"/>
              </a:rPr>
              <a:t>We observe that TDO demonstrates a phenomenon called injection locking</a:t>
            </a:r>
          </a:p>
          <a:p>
            <a:pPr marL="171450" indent="-171450">
              <a:buFontTx/>
              <a:buChar char="-"/>
            </a:pPr>
            <a:r>
              <a:rPr lang="en-US" dirty="0">
                <a:latin typeface="Calibri Light" charset="0"/>
                <a:ea typeface="Calibri Light" charset="0"/>
                <a:cs typeface="Calibri Light" charset="0"/>
              </a:rPr>
              <a:t>Injection locking is a phenomenon where two oscillators can synchronize to each other, and was first demonstrated in early 1600(s).</a:t>
            </a:r>
          </a:p>
          <a:p>
            <a:pPr marL="171450" indent="-171450">
              <a:buFontTx/>
              <a:buChar char="-"/>
            </a:pPr>
            <a:r>
              <a:rPr lang="en-US" dirty="0">
                <a:latin typeface="Calibri Light" charset="0"/>
                <a:ea typeface="Calibri Light" charset="0"/>
                <a:cs typeface="Calibri Light" charset="0"/>
              </a:rPr>
              <a:t>In our case, the TDO latches onto external ACS, and. Can modulate and transmit with a significant gain</a:t>
            </a:r>
          </a:p>
          <a:p>
            <a:pPr marL="171450" indent="-171450">
              <a:buFontTx/>
              <a:buChar char="-"/>
            </a:pPr>
            <a:r>
              <a:rPr lang="en-US" dirty="0">
                <a:latin typeface="Calibri Light" charset="0"/>
                <a:ea typeface="Calibri Light" charset="0"/>
                <a:cs typeface="Calibri Light" charset="0"/>
              </a:rPr>
              <a:t>As an example, in the figure on the slide, the bottom figure shows spectrum with free </a:t>
            </a:r>
            <a:r>
              <a:rPr lang="en-US" dirty="0" err="1">
                <a:latin typeface="Calibri Light" charset="0"/>
                <a:ea typeface="Calibri Light" charset="0"/>
                <a:cs typeface="Calibri Light" charset="0"/>
              </a:rPr>
              <a:t>runnind</a:t>
            </a:r>
            <a:r>
              <a:rPr lang="en-US" dirty="0">
                <a:latin typeface="Calibri Light" charset="0"/>
                <a:ea typeface="Calibri Light" charset="0"/>
                <a:cs typeface="Calibri Light" charset="0"/>
              </a:rPr>
              <a:t> TDO. The First figure shows spectrum with external signal latched onto TDO, which makes the backscattered signal extremely strong.</a:t>
            </a:r>
          </a:p>
          <a:p>
            <a:pPr marL="171450" indent="-171450">
              <a:buFontTx/>
              <a:buChar char="-"/>
            </a:pPr>
            <a:r>
              <a:rPr lang="en-US" dirty="0">
                <a:latin typeface="Calibri Light" charset="0"/>
                <a:ea typeface="Calibri Light" charset="0"/>
                <a:cs typeface="Calibri Light" charset="0"/>
              </a:rPr>
              <a:t>This enables us to achieve a significant gain while backscattering a weak ACS</a:t>
            </a:r>
          </a:p>
          <a:p>
            <a:pPr marL="171450" indent="-171450">
              <a:buFontTx/>
              <a:buChar char="-"/>
            </a:pPr>
            <a:endParaRPr lang="en-US" dirty="0">
              <a:latin typeface="Calibri Light" charset="0"/>
              <a:ea typeface="Calibri Light" charset="0"/>
              <a:cs typeface="Calibri Light" charset="0"/>
            </a:endParaRPr>
          </a:p>
          <a:p>
            <a:r>
              <a:rPr lang="en-US" dirty="0"/>
              <a:t>(Signal strength injection ) </a:t>
            </a:r>
          </a:p>
        </p:txBody>
      </p:sp>
      <p:sp>
        <p:nvSpPr>
          <p:cNvPr id="4" name="Slide Number Placeholder 3"/>
          <p:cNvSpPr>
            <a:spLocks noGrp="1"/>
          </p:cNvSpPr>
          <p:nvPr>
            <p:ph type="sldNum" sz="quarter" idx="10"/>
          </p:nvPr>
        </p:nvSpPr>
        <p:spPr/>
        <p:txBody>
          <a:bodyPr/>
          <a:lstStyle/>
          <a:p>
            <a:fld id="{1C894700-B420-704F-B552-A4F4362F187A}" type="slidenum">
              <a:rPr lang="en-US" smtClean="0"/>
              <a:t>13</a:t>
            </a:fld>
            <a:endParaRPr lang="en-US"/>
          </a:p>
        </p:txBody>
      </p:sp>
    </p:spTree>
    <p:extLst>
      <p:ext uri="{BB962C8B-B14F-4D97-AF65-F5344CB8AC3E}">
        <p14:creationId xmlns:p14="http://schemas.microsoft.com/office/powerpoint/2010/main" val="1930056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While TDO injection locks to a ACS, we encounter a challenge</a:t>
            </a:r>
          </a:p>
          <a:p>
            <a:pPr marL="171450" indent="-171450">
              <a:buFontTx/>
              <a:buChar char="-"/>
            </a:pPr>
            <a:r>
              <a:rPr lang="en-US" dirty="0"/>
              <a:t>We observe that the impedance of the TDO changes  among other factors but also the strength of the incident RF signal </a:t>
            </a:r>
          </a:p>
          <a:p>
            <a:pPr marL="171450" indent="-171450">
              <a:buFontTx/>
              <a:buChar char="-"/>
            </a:pPr>
            <a:r>
              <a:rPr lang="en-US" dirty="0"/>
              <a:t>The reflection gain decreases as the ACS strength increase</a:t>
            </a:r>
          </a:p>
          <a:p>
            <a:pPr marL="171450" indent="-171450">
              <a:buFontTx/>
              <a:buChar char="-"/>
            </a:pPr>
            <a:r>
              <a:rPr lang="en-US" dirty="0" err="1"/>
              <a:t>Infact</a:t>
            </a:r>
            <a:r>
              <a:rPr lang="en-US" dirty="0"/>
              <a:t> we observe that at higher ACS conditions, a conventional backscatter mechanism outperforms injection locked TDO</a:t>
            </a:r>
          </a:p>
          <a:p>
            <a:pPr marL="171450" indent="-171450">
              <a:buFontTx/>
              <a:buChar char="-"/>
            </a:pPr>
            <a:r>
              <a:rPr lang="en-US" dirty="0"/>
              <a:t>Hence to overcome this challenge we design a low power switchover mechanism to select between conventional RF switch and TDO</a:t>
            </a:r>
          </a:p>
          <a:p>
            <a:pPr marL="171450" indent="-171450">
              <a:buFontTx/>
              <a:buChar char="-"/>
            </a:pPr>
            <a:r>
              <a:rPr lang="en-US" dirty="0"/>
              <a:t>To detect the </a:t>
            </a:r>
            <a:r>
              <a:rPr lang="en-US" dirty="0" err="1"/>
              <a:t>streg</a:t>
            </a:r>
            <a:r>
              <a:rPr lang="en-US" dirty="0"/>
              <a:t> </a:t>
            </a:r>
            <a:endParaRPr lang="en-US" baseline="0" dirty="0"/>
          </a:p>
          <a:p>
            <a:endParaRPr lang="en-US" dirty="0"/>
          </a:p>
        </p:txBody>
      </p:sp>
      <p:sp>
        <p:nvSpPr>
          <p:cNvPr id="4" name="Slide Number Placeholder 3"/>
          <p:cNvSpPr>
            <a:spLocks noGrp="1"/>
          </p:cNvSpPr>
          <p:nvPr>
            <p:ph type="sldNum" sz="quarter" idx="10"/>
          </p:nvPr>
        </p:nvSpPr>
        <p:spPr/>
        <p:txBody>
          <a:bodyPr/>
          <a:lstStyle/>
          <a:p>
            <a:fld id="{1C894700-B420-704F-B552-A4F4362F187A}" type="slidenum">
              <a:rPr lang="en-US" smtClean="0"/>
              <a:t>14</a:t>
            </a:fld>
            <a:endParaRPr lang="en-US"/>
          </a:p>
        </p:txBody>
      </p:sp>
    </p:spTree>
    <p:extLst>
      <p:ext uri="{BB962C8B-B14F-4D97-AF65-F5344CB8AC3E}">
        <p14:creationId xmlns:p14="http://schemas.microsoft.com/office/powerpoint/2010/main" val="2055590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Sustainable sensing deviceS and IoT applications. </a:t>
            </a:r>
          </a:p>
          <a:p>
            <a:pPr marL="171450" indent="-171450">
              <a:buFontTx/>
              <a:buChar char="-"/>
            </a:pPr>
            <a:endParaRPr lang="en-US" baseline="0" dirty="0"/>
          </a:p>
          <a:p>
            <a:pPr marL="171450" indent="-171450">
              <a:buFontTx/>
              <a:buChar char="-"/>
            </a:pPr>
            <a:r>
              <a:rPr lang="en-US" baseline="0" dirty="0"/>
              <a:t>Backscatter A key technology, a low-power transmission mechanism</a:t>
            </a:r>
          </a:p>
          <a:p>
            <a:pPr marL="171450" indent="-171450">
              <a:buFontTx/>
              <a:buChar char="-"/>
            </a:pPr>
            <a:endParaRPr lang="en-US" baseline="0" dirty="0"/>
          </a:p>
          <a:p>
            <a:pPr marL="171450" indent="-171450">
              <a:buFontTx/>
              <a:buChar char="-"/>
            </a:pPr>
            <a:r>
              <a:rPr lang="en-US" baseline="0" dirty="0"/>
              <a:t>Backscatter enables transmissions at tens of microwatts by reflecting  external carrier signal. </a:t>
            </a:r>
          </a:p>
          <a:p>
            <a:pPr marL="171450" indent="-171450">
              <a:buFontTx/>
              <a:buChar char="-"/>
            </a:pPr>
            <a:endParaRPr lang="en-US" baseline="0" dirty="0"/>
          </a:p>
          <a:p>
            <a:pPr marL="171450" indent="-171450">
              <a:buFontTx/>
              <a:buChar char="-"/>
            </a:pPr>
            <a:r>
              <a:rPr lang="en-US" baseline="0" dirty="0"/>
              <a:t>RFID most widespread backscatter system. Describe RFID. </a:t>
            </a:r>
          </a:p>
          <a:p>
            <a:pPr marL="171450" indent="-171450">
              <a:buFontTx/>
              <a:buChar char="-"/>
            </a:pPr>
            <a:endParaRPr lang="en-US" baseline="0" dirty="0"/>
          </a:p>
          <a:p>
            <a:pPr marL="171450" indent="-171450">
              <a:buFontTx/>
              <a:buChar char="-"/>
            </a:pPr>
            <a:r>
              <a:rPr lang="en-US" baseline="0" dirty="0"/>
              <a:t>Recent not systems use </a:t>
            </a:r>
            <a:r>
              <a:rPr lang="en-US" baseline="0" dirty="0" err="1"/>
              <a:t>bistatic</a:t>
            </a:r>
            <a:r>
              <a:rPr lang="en-US" baseline="0" dirty="0"/>
              <a:t>. Carrier generation and reception delegated to separate devices. One example, </a:t>
            </a:r>
            <a:r>
              <a:rPr lang="en-US" baseline="0" dirty="0" err="1"/>
              <a:t>LoRea</a:t>
            </a:r>
            <a:r>
              <a:rPr lang="en-US" baseline="0" dirty="0"/>
              <a:t> (explain). Similar setup used to generate commodity protocols such as ZigBee, WiFi, BLE etc</a:t>
            </a:r>
          </a:p>
          <a:p>
            <a:pPr marL="171450" indent="-171450">
              <a:buFontTx/>
              <a:buChar char="-"/>
            </a:pPr>
            <a:endParaRPr lang="en-US" baseline="0" dirty="0"/>
          </a:p>
          <a:p>
            <a:pPr marL="171450" indent="-171450">
              <a:buFontTx/>
              <a:buChar char="-"/>
            </a:pPr>
            <a:r>
              <a:rPr lang="en-US" baseline="0" dirty="0"/>
              <a:t>- Key challenge, strong carrier signal (few hundred mills watt to few watt) and tag located in proximity. Give example </a:t>
            </a:r>
            <a:r>
              <a:rPr lang="en-US" baseline="0" dirty="0" err="1"/>
              <a:t>LoRea</a:t>
            </a:r>
            <a:r>
              <a:rPr lang="en-US" baseline="0" dirty="0"/>
              <a:t>.</a:t>
            </a:r>
          </a:p>
          <a:p>
            <a:pPr marL="171450" indent="-171450">
              <a:buFontTx/>
              <a:buChar char="-"/>
            </a:pPr>
            <a:endParaRPr lang="en-US" baseline="0" dirty="0"/>
          </a:p>
          <a:p>
            <a:pPr marL="171450" indent="-171450">
              <a:buFontTx/>
              <a:buChar char="-"/>
            </a:pPr>
            <a:r>
              <a:rPr lang="en-US" baseline="0" dirty="0"/>
              <a:t>Hinders widespread deployment of Backscatter applications. </a:t>
            </a:r>
          </a:p>
        </p:txBody>
      </p:sp>
      <p:sp>
        <p:nvSpPr>
          <p:cNvPr id="4" name="Slide Number Placeholder 3"/>
          <p:cNvSpPr>
            <a:spLocks noGrp="1"/>
          </p:cNvSpPr>
          <p:nvPr>
            <p:ph type="sldNum" sz="quarter" idx="10"/>
          </p:nvPr>
        </p:nvSpPr>
        <p:spPr/>
        <p:txBody>
          <a:bodyPr/>
          <a:lstStyle/>
          <a:p>
            <a:fld id="{1C894700-B420-704F-B552-A4F4362F187A}" type="slidenum">
              <a:rPr lang="en-US" smtClean="0"/>
              <a:t>2</a:t>
            </a:fld>
            <a:endParaRPr lang="en-US"/>
          </a:p>
        </p:txBody>
      </p:sp>
    </p:spTree>
    <p:extLst>
      <p:ext uri="{BB962C8B-B14F-4D97-AF65-F5344CB8AC3E}">
        <p14:creationId xmlns:p14="http://schemas.microsoft.com/office/powerpoint/2010/main" val="1236715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aseline="0" dirty="0"/>
              <a:t>- To overcome this challenge, TunnelScatter</a:t>
            </a:r>
          </a:p>
          <a:p>
            <a:endParaRPr lang="en-US" baseline="0" dirty="0"/>
          </a:p>
          <a:p>
            <a:pPr marL="171450" indent="-171450">
              <a:buFontTx/>
              <a:buChar char="-"/>
            </a:pPr>
            <a:r>
              <a:rPr lang="en-US" baseline="0" dirty="0"/>
              <a:t>One of the features of TunnelScatter, weak carrier signal</a:t>
            </a:r>
          </a:p>
          <a:p>
            <a:pPr marL="171450" indent="-171450">
              <a:buFontTx/>
              <a:buChar char="-"/>
            </a:pPr>
            <a:endParaRPr lang="en-US" baseline="0" dirty="0"/>
          </a:p>
          <a:p>
            <a:pPr marL="171450" indent="-171450">
              <a:buFontTx/>
              <a:buChar char="-"/>
            </a:pPr>
            <a:r>
              <a:rPr lang="en-US" baseline="0" dirty="0"/>
              <a:t>-Achieves by supporting significant gain at tag while reflecting weak external carrier signal</a:t>
            </a:r>
          </a:p>
          <a:p>
            <a:pPr marL="171450" indent="-171450">
              <a:buFontTx/>
              <a:buChar char="-"/>
            </a:pPr>
            <a:endParaRPr lang="en-US" baseline="0" dirty="0"/>
          </a:p>
          <a:p>
            <a:pPr marL="171450" indent="-171450">
              <a:buFontTx/>
              <a:buChar char="-"/>
            </a:pPr>
            <a:r>
              <a:rPr lang="en-US" baseline="0" dirty="0"/>
              <a:t>As an example, we provide teaser for one experiment conducted in paper. Tag located at a distance of 1 m from carrier emitter generating -27 dBm signal. This represents radiated power of YY microwatt for emitter</a:t>
            </a:r>
          </a:p>
          <a:p>
            <a:pPr marL="171450" indent="-171450">
              <a:buFontTx/>
              <a:buChar char="-"/>
            </a:pPr>
            <a:endParaRPr lang="en-US" baseline="0" dirty="0"/>
          </a:p>
          <a:p>
            <a:pPr marL="171450" indent="-171450">
              <a:buFontTx/>
              <a:buChar char="-"/>
            </a:pPr>
            <a:r>
              <a:rPr lang="en-US" baseline="0" dirty="0"/>
              <a:t>-Transmit to several floors of university building, as we see in the graphs on the slide which represents BER and signal strength</a:t>
            </a:r>
          </a:p>
          <a:p>
            <a:pPr marL="171450" indent="-171450">
              <a:buFontTx/>
              <a:buChar char="-"/>
            </a:pPr>
            <a:endParaRPr lang="en-US" baseline="0" dirty="0"/>
          </a:p>
          <a:p>
            <a:pPr marL="171450" indent="-171450">
              <a:buFontTx/>
              <a:buChar char="-"/>
            </a:pPr>
            <a:r>
              <a:rPr lang="en-US" baseline="0" dirty="0"/>
              <a:t>- We only achieved similar range with </a:t>
            </a:r>
            <a:r>
              <a:rPr lang="en-US" baseline="0" dirty="0" err="1"/>
              <a:t>LoRea</a:t>
            </a:r>
            <a:r>
              <a:rPr lang="en-US" baseline="0" dirty="0"/>
              <a:t> at carrier a strength of 28 dBm</a:t>
            </a:r>
          </a:p>
        </p:txBody>
      </p:sp>
      <p:sp>
        <p:nvSpPr>
          <p:cNvPr id="4" name="Slide Number Placeholder 3"/>
          <p:cNvSpPr>
            <a:spLocks noGrp="1"/>
          </p:cNvSpPr>
          <p:nvPr>
            <p:ph type="sldNum" sz="quarter" idx="10"/>
          </p:nvPr>
        </p:nvSpPr>
        <p:spPr/>
        <p:txBody>
          <a:bodyPr/>
          <a:lstStyle/>
          <a:p>
            <a:fld id="{1C894700-B420-704F-B552-A4F4362F187A}" type="slidenum">
              <a:rPr lang="en-US" smtClean="0"/>
              <a:t>3</a:t>
            </a:fld>
            <a:endParaRPr lang="en-US"/>
          </a:p>
        </p:txBody>
      </p:sp>
    </p:spTree>
    <p:extLst>
      <p:ext uri="{BB962C8B-B14F-4D97-AF65-F5344CB8AC3E}">
        <p14:creationId xmlns:p14="http://schemas.microsoft.com/office/powerpoint/2010/main" val="375221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Ability to reflect  weak carrier signal with significant gain means now our backscatter tag which we call tunnel tag can be located at a much larger distance from carrier signal emitter.</a:t>
            </a:r>
          </a:p>
          <a:p>
            <a:pPr marL="171450" indent="-171450">
              <a:buFontTx/>
              <a:buChar char="-"/>
            </a:pPr>
            <a:endParaRPr lang="en-US" dirty="0"/>
          </a:p>
          <a:p>
            <a:pPr marL="171450" indent="-171450">
              <a:buFontTx/>
              <a:buChar char="-"/>
            </a:pPr>
            <a:endParaRPr lang="en-US" dirty="0"/>
          </a:p>
          <a:p>
            <a:pPr marL="171450" indent="-171450">
              <a:buFontTx/>
              <a:buChar char="-"/>
            </a:pPr>
            <a:r>
              <a:rPr lang="en-US" dirty="0"/>
              <a:t>- However, the key feature of the tunnel scatter is that it enables TunnelTag to communicate  even without external carrier signal like a conventional radio. TunnelTags achieve this will consuming tens of </a:t>
            </a:r>
            <a:r>
              <a:rPr lang="en-US" dirty="0" err="1"/>
              <a:t>microwatts</a:t>
            </a:r>
            <a:r>
              <a:rPr lang="en-US" dirty="0"/>
              <a:t> similar to a backscatter transmitter.</a:t>
            </a:r>
          </a:p>
          <a:p>
            <a:pPr marL="171450" indent="-171450">
              <a:buFontTx/>
              <a:buChar char="-"/>
            </a:pPr>
            <a:endParaRPr lang="en-US" dirty="0"/>
          </a:p>
          <a:p>
            <a:pPr marL="171450" indent="-171450">
              <a:buFontTx/>
              <a:buChar char="-"/>
            </a:pPr>
            <a:endParaRPr lang="en-US" dirty="0"/>
          </a:p>
          <a:p>
            <a:pPr marL="171450" indent="-171450">
              <a:buFontTx/>
              <a:buChar char="-"/>
            </a:pPr>
            <a:r>
              <a:rPr lang="en-US" dirty="0"/>
              <a:t>- TunnelScatter achieves this capability using these fascinating devices that are tunnel diodes.</a:t>
            </a:r>
          </a:p>
        </p:txBody>
      </p:sp>
      <p:sp>
        <p:nvSpPr>
          <p:cNvPr id="4" name="Slide Number Placeholder 3"/>
          <p:cNvSpPr>
            <a:spLocks noGrp="1"/>
          </p:cNvSpPr>
          <p:nvPr>
            <p:ph type="sldNum" sz="quarter" idx="10"/>
          </p:nvPr>
        </p:nvSpPr>
        <p:spPr/>
        <p:txBody>
          <a:bodyPr/>
          <a:lstStyle/>
          <a:p>
            <a:fld id="{1C894700-B420-704F-B552-A4F4362F187A}" type="slidenum">
              <a:rPr lang="en-US" smtClean="0"/>
              <a:t>4</a:t>
            </a:fld>
            <a:endParaRPr lang="en-US"/>
          </a:p>
        </p:txBody>
      </p:sp>
    </p:spTree>
    <p:extLst>
      <p:ext uri="{BB962C8B-B14F-4D97-AF65-F5344CB8AC3E}">
        <p14:creationId xmlns:p14="http://schemas.microsoft.com/office/powerpoint/2010/main" val="2123596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-Tunnel diodes are highly doped P-N junction semiconductor devices</a:t>
            </a:r>
          </a:p>
          <a:p>
            <a:pPr marL="171450" indent="-171450">
              <a:buFontTx/>
              <a:buChar char="-"/>
            </a:pPr>
            <a:endParaRPr lang="en-US" dirty="0"/>
          </a:p>
          <a:p>
            <a:pPr marL="171450" indent="-171450">
              <a:buFontTx/>
              <a:buChar char="-"/>
            </a:pPr>
            <a:r>
              <a:rPr lang="en-US" dirty="0"/>
              <a:t>- These diodes show a phenomenon called quantum tunneling  which was discovered in late 50s, and led to its inventors being awarded Nobel prize in physics in 1973</a:t>
            </a:r>
          </a:p>
          <a:p>
            <a:pPr marL="171450" indent="-171450">
              <a:buFontTx/>
              <a:buChar char="-"/>
            </a:pPr>
            <a:endParaRPr lang="en-US" dirty="0"/>
          </a:p>
          <a:p>
            <a:pPr marL="171450" indent="-171450">
              <a:buFontTx/>
              <a:buChar char="-"/>
            </a:pPr>
            <a:r>
              <a:rPr lang="en-US" dirty="0"/>
              <a:t>- Due to quantum tunneling tunnel diodes show a negative resistance, i.e., as we see in graph the current drops with increasing voltage. This happens at tens of </a:t>
            </a:r>
            <a:r>
              <a:rPr lang="en-US" dirty="0" err="1"/>
              <a:t>microwatts</a:t>
            </a:r>
            <a:r>
              <a:rPr lang="en-US" dirty="0"/>
              <a:t> of power consumption making these devices suitable for energy harvesting system.</a:t>
            </a:r>
          </a:p>
          <a:p>
            <a:pPr marL="171450" indent="-171450">
              <a:buFontTx/>
              <a:buChar char="-"/>
            </a:pPr>
            <a:endParaRPr lang="en-US" dirty="0"/>
          </a:p>
          <a:p>
            <a:pPr marL="171450" indent="-171450">
              <a:buFontTx/>
              <a:buChar char="-"/>
            </a:pPr>
            <a:r>
              <a:rPr lang="en-US" dirty="0"/>
              <a:t>- Negative resistance characteristics of tunnel diode enable use of these devices for design of amplifiers, oscillators etc as we show in TunnelScatter.</a:t>
            </a:r>
          </a:p>
        </p:txBody>
      </p:sp>
      <p:sp>
        <p:nvSpPr>
          <p:cNvPr id="4" name="Slide Number Placeholder 3"/>
          <p:cNvSpPr>
            <a:spLocks noGrp="1"/>
          </p:cNvSpPr>
          <p:nvPr>
            <p:ph type="sldNum" sz="quarter" idx="10"/>
          </p:nvPr>
        </p:nvSpPr>
        <p:spPr/>
        <p:txBody>
          <a:bodyPr/>
          <a:lstStyle/>
          <a:p>
            <a:fld id="{1C894700-B420-704F-B552-A4F4362F187A}" type="slidenum">
              <a:rPr lang="en-US" smtClean="0"/>
              <a:t>5</a:t>
            </a:fld>
            <a:endParaRPr lang="en-US"/>
          </a:p>
        </p:txBody>
      </p:sp>
    </p:spTree>
    <p:extLst>
      <p:ext uri="{BB962C8B-B14F-4D97-AF65-F5344CB8AC3E}">
        <p14:creationId xmlns:p14="http://schemas.microsoft.com/office/powerpoint/2010/main" val="2008888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-Tunnel diodes are highly doped P-N junction semiconductor devices</a:t>
            </a:r>
          </a:p>
          <a:p>
            <a:pPr marL="171450" indent="-171450">
              <a:buFontTx/>
              <a:buChar char="-"/>
            </a:pPr>
            <a:endParaRPr lang="en-US" dirty="0"/>
          </a:p>
          <a:p>
            <a:pPr marL="171450" indent="-171450">
              <a:buFontTx/>
              <a:buChar char="-"/>
            </a:pPr>
            <a:r>
              <a:rPr lang="en-US" dirty="0"/>
              <a:t>- These diodes show a phenomenon called quantum tunneling  which was discovered in late 50s, and led to its inventors being awarded Nobel prize in physics in 1973</a:t>
            </a:r>
          </a:p>
          <a:p>
            <a:pPr marL="171450" indent="-171450">
              <a:buFontTx/>
              <a:buChar char="-"/>
            </a:pPr>
            <a:endParaRPr lang="en-US" dirty="0"/>
          </a:p>
          <a:p>
            <a:pPr marL="171450" indent="-171450">
              <a:buFontTx/>
              <a:buChar char="-"/>
            </a:pPr>
            <a:r>
              <a:rPr lang="en-US" dirty="0"/>
              <a:t>- Due to quantum tunneling tunnel diodes show a negative resistance, i.e., as we see in graph the current drops with increasing voltage. This happens at tens of </a:t>
            </a:r>
            <a:r>
              <a:rPr lang="en-US" dirty="0" err="1"/>
              <a:t>microwatts</a:t>
            </a:r>
            <a:r>
              <a:rPr lang="en-US" dirty="0"/>
              <a:t> of power consumption making these devices suitable for energy harvesting system.</a:t>
            </a:r>
          </a:p>
          <a:p>
            <a:pPr marL="171450" indent="-171450">
              <a:buFontTx/>
              <a:buChar char="-"/>
            </a:pPr>
            <a:endParaRPr lang="en-US" dirty="0"/>
          </a:p>
          <a:p>
            <a:pPr marL="171450" indent="-171450">
              <a:buFontTx/>
              <a:buChar char="-"/>
            </a:pPr>
            <a:r>
              <a:rPr lang="en-US" dirty="0"/>
              <a:t>- Negative resistance characteristics of tunnel diode enable use of these devices for design of amplifiers, oscillators etc as we show in TunnelScatter.</a:t>
            </a:r>
          </a:p>
        </p:txBody>
      </p:sp>
      <p:sp>
        <p:nvSpPr>
          <p:cNvPr id="4" name="Slide Number Placeholder 3"/>
          <p:cNvSpPr>
            <a:spLocks noGrp="1"/>
          </p:cNvSpPr>
          <p:nvPr>
            <p:ph type="sldNum" sz="quarter" idx="10"/>
          </p:nvPr>
        </p:nvSpPr>
        <p:spPr/>
        <p:txBody>
          <a:bodyPr/>
          <a:lstStyle/>
          <a:p>
            <a:fld id="{1C894700-B420-704F-B552-A4F4362F187A}" type="slidenum">
              <a:rPr lang="en-US" smtClean="0"/>
              <a:t>6</a:t>
            </a:fld>
            <a:endParaRPr lang="en-US"/>
          </a:p>
        </p:txBody>
      </p:sp>
    </p:spTree>
    <p:extLst>
      <p:ext uri="{BB962C8B-B14F-4D97-AF65-F5344CB8AC3E}">
        <p14:creationId xmlns:p14="http://schemas.microsoft.com/office/powerpoint/2010/main" val="2008888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latin typeface="Calibri Light" charset="0"/>
                <a:ea typeface="Calibri Light" charset="0"/>
                <a:cs typeface="Calibri Light" charset="0"/>
              </a:rPr>
              <a:t>-   To transmit in the absence of ACS, we need to be able to locally generate a carrier signal</a:t>
            </a:r>
          </a:p>
          <a:p>
            <a:pPr marL="628650" lvl="1" indent="-171450">
              <a:buFontTx/>
              <a:buChar char="-"/>
            </a:pPr>
            <a:r>
              <a:rPr lang="en-US" dirty="0">
                <a:latin typeface="Calibri Light" charset="0"/>
                <a:ea typeface="Calibri Light" charset="0"/>
                <a:cs typeface="Calibri Light" charset="0"/>
              </a:rPr>
              <a:t>Challenging, as existing backscatter systems, only generate a low frequency signal at tens of </a:t>
            </a:r>
            <a:r>
              <a:rPr lang="en-US" dirty="0" err="1">
                <a:latin typeface="Calibri Light" charset="0"/>
                <a:ea typeface="Calibri Light" charset="0"/>
                <a:cs typeface="Calibri Light" charset="0"/>
              </a:rPr>
              <a:t>MHz.</a:t>
            </a:r>
            <a:endParaRPr lang="en-US" dirty="0">
              <a:latin typeface="Calibri Light" charset="0"/>
              <a:ea typeface="Calibri Light" charset="0"/>
              <a:cs typeface="Calibri Light" charset="0"/>
            </a:endParaRPr>
          </a:p>
          <a:p>
            <a:pPr marL="628650" lvl="1" indent="-171450">
              <a:buFontTx/>
              <a:buChar char="-"/>
            </a:pPr>
            <a:r>
              <a:rPr lang="en-US" dirty="0">
                <a:latin typeface="Calibri Light" charset="0"/>
                <a:ea typeface="Calibri Light" charset="0"/>
                <a:cs typeface="Calibri Light" charset="0"/>
              </a:rPr>
              <a:t>However we require generating a high frequency RF signal at hundreds of MHz of </a:t>
            </a:r>
            <a:r>
              <a:rPr lang="en-US" dirty="0" err="1">
                <a:latin typeface="Calibri Light" charset="0"/>
                <a:ea typeface="Calibri Light" charset="0"/>
                <a:cs typeface="Calibri Light" charset="0"/>
              </a:rPr>
              <a:t>oprating</a:t>
            </a:r>
            <a:r>
              <a:rPr lang="en-US" dirty="0">
                <a:latin typeface="Calibri Light" charset="0"/>
                <a:ea typeface="Calibri Light" charset="0"/>
                <a:cs typeface="Calibri Light" charset="0"/>
              </a:rPr>
              <a:t> frequency</a:t>
            </a:r>
          </a:p>
          <a:p>
            <a:pPr marL="628650" lvl="1" indent="-171450">
              <a:buFontTx/>
              <a:buChar char="-"/>
            </a:pPr>
            <a:r>
              <a:rPr lang="en-US" dirty="0">
                <a:latin typeface="Calibri Light" charset="0"/>
                <a:ea typeface="Calibri Light" charset="0"/>
                <a:cs typeface="Calibri Light" charset="0"/>
              </a:rPr>
              <a:t>We overcome this challenging by using tunnel diodes to </a:t>
            </a:r>
            <a:r>
              <a:rPr lang="en-US" dirty="0" err="1">
                <a:latin typeface="Calibri Light" charset="0"/>
                <a:ea typeface="Calibri Light" charset="0"/>
                <a:cs typeface="Calibri Light" charset="0"/>
              </a:rPr>
              <a:t>desing</a:t>
            </a:r>
            <a:r>
              <a:rPr lang="en-US" dirty="0">
                <a:latin typeface="Calibri Light" charset="0"/>
                <a:ea typeface="Calibri Light" charset="0"/>
                <a:cs typeface="Calibri Light" charset="0"/>
              </a:rPr>
              <a:t> a RF oscillator</a:t>
            </a:r>
          </a:p>
          <a:p>
            <a:pPr marL="628650" lvl="1" indent="-171450">
              <a:buFontTx/>
              <a:buChar char="-"/>
            </a:pPr>
            <a:r>
              <a:rPr lang="en-US" dirty="0">
                <a:latin typeface="Calibri Light" charset="0"/>
                <a:ea typeface="Calibri Light" charset="0"/>
                <a:cs typeface="Calibri Light" charset="0"/>
              </a:rPr>
              <a:t>If we look at the spectrum, we observe we can generate a carrier signal of strength -19 dBm. </a:t>
            </a:r>
          </a:p>
          <a:p>
            <a:pPr marL="628650" lvl="1" indent="-171450">
              <a:buFontTx/>
              <a:buChar char="-"/>
            </a:pPr>
            <a:r>
              <a:rPr lang="en-US" dirty="0">
                <a:latin typeface="Calibri Light" charset="0"/>
                <a:ea typeface="Calibri Light" charset="0"/>
                <a:cs typeface="Calibri Light" charset="0"/>
              </a:rPr>
              <a:t>This is a weak signal, however, modern radio </a:t>
            </a:r>
            <a:r>
              <a:rPr lang="en-US" dirty="0" err="1">
                <a:latin typeface="Calibri Light" charset="0"/>
                <a:ea typeface="Calibri Light" charset="0"/>
                <a:cs typeface="Calibri Light" charset="0"/>
              </a:rPr>
              <a:t>transcieevrs</a:t>
            </a:r>
            <a:r>
              <a:rPr lang="en-US" dirty="0">
                <a:latin typeface="Calibri Light" charset="0"/>
                <a:ea typeface="Calibri Light" charset="0"/>
                <a:cs typeface="Calibri Light" charset="0"/>
              </a:rPr>
              <a:t> such as used for </a:t>
            </a:r>
            <a:r>
              <a:rPr lang="en-US" dirty="0" err="1">
                <a:latin typeface="Calibri Light" charset="0"/>
                <a:ea typeface="Calibri Light" charset="0"/>
                <a:cs typeface="Calibri Light" charset="0"/>
              </a:rPr>
              <a:t>LoRa</a:t>
            </a:r>
            <a:r>
              <a:rPr lang="en-US" dirty="0">
                <a:latin typeface="Calibri Light" charset="0"/>
                <a:ea typeface="Calibri Light" charset="0"/>
                <a:cs typeface="Calibri Light" charset="0"/>
              </a:rPr>
              <a:t> achieve very high sensitivity (-149 dBm)</a:t>
            </a:r>
          </a:p>
          <a:p>
            <a:pPr marL="628650" lvl="1" indent="-171450">
              <a:buFontTx/>
              <a:buChar char="-"/>
            </a:pPr>
            <a:r>
              <a:rPr lang="en-US" dirty="0">
                <a:latin typeface="Calibri Light" charset="0"/>
                <a:ea typeface="Calibri Light" charset="0"/>
                <a:cs typeface="Calibri Light" charset="0"/>
              </a:rPr>
              <a:t>We are able to achieve this while consuming a peak power consumption of only 57 microwatts!</a:t>
            </a:r>
          </a:p>
          <a:p>
            <a:pPr marL="628650" lvl="1" indent="-171450">
              <a:buFontTx/>
              <a:buChar char="-"/>
            </a:pPr>
            <a:r>
              <a:rPr lang="en-US" dirty="0">
                <a:latin typeface="Calibri Light" charset="0"/>
                <a:ea typeface="Calibri Light" charset="0"/>
                <a:cs typeface="Calibri Light" charset="0"/>
              </a:rPr>
              <a:t>Having a high frequency TDO enables us to transmit even without requiring an ACS</a:t>
            </a:r>
          </a:p>
          <a:p>
            <a:r>
              <a:rPr lang="en-US" dirty="0"/>
              <a:t>****</a:t>
            </a:r>
          </a:p>
          <a:p>
            <a:r>
              <a:rPr lang="en-US" dirty="0"/>
              <a:t>Modify First Point</a:t>
            </a:r>
          </a:p>
          <a:p>
            <a:r>
              <a:rPr lang="en-US" dirty="0"/>
              <a:t>*****</a:t>
            </a:r>
          </a:p>
          <a:p>
            <a:r>
              <a:rPr lang="en-US" dirty="0"/>
              <a:t>Make Enables bold</a:t>
            </a:r>
          </a:p>
          <a:p>
            <a:r>
              <a:rPr lang="en-US" dirty="0"/>
              <a:t>***</a:t>
            </a:r>
          </a:p>
          <a:p>
            <a:r>
              <a:rPr lang="en-US" dirty="0"/>
              <a:t>Make frequency of the oscillator</a:t>
            </a:r>
          </a:p>
          <a:p>
            <a:r>
              <a:rPr lang="en-US" dirty="0"/>
              <a:t>Explicit </a:t>
            </a:r>
          </a:p>
          <a:p>
            <a:r>
              <a:rPr lang="en-US" dirty="0"/>
              <a:t>*****</a:t>
            </a:r>
          </a:p>
          <a:p>
            <a:r>
              <a:rPr lang="en-US" dirty="0"/>
              <a:t>868 MHz ISM band for LoRa, etc</a:t>
            </a:r>
          </a:p>
          <a:p>
            <a:r>
              <a:rPr lang="en-US" dirty="0"/>
              <a:t>*****</a:t>
            </a:r>
          </a:p>
          <a:p>
            <a:r>
              <a:rPr lang="en-US" dirty="0"/>
              <a:t>Weak ACS without TDO</a:t>
            </a:r>
          </a:p>
          <a:p>
            <a:r>
              <a:rPr lang="en-US" dirty="0"/>
              <a: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C894700-B420-704F-B552-A4F4362F187A}" type="slidenum">
              <a:rPr lang="en-US" smtClean="0"/>
              <a:t>7</a:t>
            </a:fld>
            <a:endParaRPr lang="en-US"/>
          </a:p>
        </p:txBody>
      </p:sp>
    </p:spTree>
    <p:extLst>
      <p:ext uri="{BB962C8B-B14F-4D97-AF65-F5344CB8AC3E}">
        <p14:creationId xmlns:p14="http://schemas.microsoft.com/office/powerpoint/2010/main" val="898407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894700-B420-704F-B552-A4F4362F187A}" type="slidenum">
              <a:rPr lang="en-US" smtClean="0"/>
              <a:t>8</a:t>
            </a:fld>
            <a:endParaRPr lang="en-US"/>
          </a:p>
        </p:txBody>
      </p:sp>
    </p:spTree>
    <p:extLst>
      <p:ext uri="{BB962C8B-B14F-4D97-AF65-F5344CB8AC3E}">
        <p14:creationId xmlns:p14="http://schemas.microsoft.com/office/powerpoint/2010/main" val="533699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 Tunnel diode oscillator in presence of weak signal because of injection locking shows a significant gain.</a:t>
            </a:r>
          </a:p>
          <a:p>
            <a:pPr marL="171450" indent="-171450">
              <a:buFontTx/>
              <a:buChar char="-"/>
            </a:pPr>
            <a:endParaRPr lang="en-US" dirty="0"/>
          </a:p>
          <a:p>
            <a:pPr marL="171450" indent="-171450">
              <a:buFontTx/>
              <a:buChar char="-"/>
            </a:pPr>
            <a:r>
              <a:rPr lang="en-US" dirty="0"/>
              <a:t>- You can read more about injection locking in our paper. However, in a nutshell, it is a phenomenon where to oscillators synchronize to each other.</a:t>
            </a:r>
          </a:p>
          <a:p>
            <a:pPr marL="171450" indent="-171450">
              <a:buFontTx/>
              <a:buChar char="-"/>
            </a:pPr>
            <a:endParaRPr lang="en-US" dirty="0"/>
          </a:p>
          <a:p>
            <a:pPr marL="171450" indent="-171450">
              <a:buFontTx/>
              <a:buChar char="-"/>
            </a:pPr>
            <a:endParaRPr lang="en-US" dirty="0"/>
          </a:p>
          <a:p>
            <a:pPr marL="171450" indent="-171450">
              <a:buFontTx/>
              <a:buChar char="-"/>
            </a:pPr>
            <a:r>
              <a:rPr lang="en-US" dirty="0"/>
              <a:t>- We show this on spectrum in this experiment.  In these plots the central signal is the carrier signal, while the remaining are backscattered and its harmonics.</a:t>
            </a:r>
          </a:p>
          <a:p>
            <a:pPr marL="171450" indent="-171450">
              <a:buFontTx/>
              <a:buChar char="-"/>
            </a:pPr>
            <a:endParaRPr lang="en-US" dirty="0"/>
          </a:p>
          <a:p>
            <a:pPr marL="171450" indent="-171450">
              <a:buFontTx/>
              <a:buChar char="-"/>
            </a:pPr>
            <a:r>
              <a:rPr lang="en-US" dirty="0"/>
              <a:t>- We first observe backscattered signal using conventional mechanism as employed in state-of-the-art backscatter systems. We see backscattered signal to be 20-30 dB lower in strength compared to ACS.</a:t>
            </a:r>
          </a:p>
          <a:p>
            <a:pPr marL="171450" indent="-171450">
              <a:buFontTx/>
              <a:buChar char="-"/>
            </a:pPr>
            <a:endParaRPr lang="en-US" dirty="0"/>
          </a:p>
          <a:p>
            <a:pPr marL="171450" indent="-171450">
              <a:buFontTx/>
              <a:buChar char="-"/>
            </a:pPr>
            <a:r>
              <a:rPr lang="en-US" dirty="0"/>
              <a:t>- Next, due to injection locking, we see with </a:t>
            </a:r>
            <a:r>
              <a:rPr lang="en-US" dirty="0" err="1"/>
              <a:t>tunnelscatter</a:t>
            </a:r>
            <a:r>
              <a:rPr lang="en-US" dirty="0"/>
              <a:t> mechanism the backscattered signal are almost of the same strength as weak carrier signal.</a:t>
            </a:r>
          </a:p>
          <a:p>
            <a:pPr marL="171450" indent="-171450">
              <a:buFontTx/>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 This as we had seen earlier Allows us to achieve significant improvement in range with weak ACS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1C894700-B420-704F-B552-A4F4362F187A}" type="slidenum">
              <a:rPr lang="en-US" smtClean="0"/>
              <a:t>9</a:t>
            </a:fld>
            <a:endParaRPr lang="en-US"/>
          </a:p>
        </p:txBody>
      </p:sp>
    </p:spTree>
    <p:extLst>
      <p:ext uri="{BB962C8B-B14F-4D97-AF65-F5344CB8AC3E}">
        <p14:creationId xmlns:p14="http://schemas.microsoft.com/office/powerpoint/2010/main" val="4114378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99A323-EB20-8942-94DD-33B265894D48}" type="datetime1">
              <a:rPr lang="sv-SE" smtClean="0"/>
              <a:t>2019-10-22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3251276-10E0-6347-83FD-341D002F38DE}" type="slidenum">
              <a:rPr lang="en-US" smtClean="0"/>
              <a:pPr/>
              <a:t>‹#›</a:t>
            </a:fld>
            <a:endParaRPr lang="en-US" dirty="0"/>
          </a:p>
        </p:txBody>
      </p:sp>
    </p:spTree>
    <p:extLst>
      <p:ext uri="{BB962C8B-B14F-4D97-AF65-F5344CB8AC3E}">
        <p14:creationId xmlns:p14="http://schemas.microsoft.com/office/powerpoint/2010/main" val="158863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2CD039-E6F1-0F44-BB43-C70F1842EAE5}" type="datetime1">
              <a:rPr lang="sv-SE" smtClean="0"/>
              <a:t>2019-10-22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251276-10E0-6347-83FD-341D002F38DE}" type="slidenum">
              <a:rPr lang="en-US" smtClean="0"/>
              <a:t>‹#›</a:t>
            </a:fld>
            <a:endParaRPr lang="en-US"/>
          </a:p>
        </p:txBody>
      </p:sp>
    </p:spTree>
    <p:extLst>
      <p:ext uri="{BB962C8B-B14F-4D97-AF65-F5344CB8AC3E}">
        <p14:creationId xmlns:p14="http://schemas.microsoft.com/office/powerpoint/2010/main" val="999720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0409C-B2FC-C348-93FF-B2DF098F7ABB}" type="datetime1">
              <a:rPr lang="sv-SE" smtClean="0"/>
              <a:t>2019-10-22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251276-10E0-6347-83FD-341D002F38DE}" type="slidenum">
              <a:rPr lang="en-US" smtClean="0"/>
              <a:t>‹#›</a:t>
            </a:fld>
            <a:endParaRPr lang="en-US"/>
          </a:p>
        </p:txBody>
      </p:sp>
    </p:spTree>
    <p:extLst>
      <p:ext uri="{BB962C8B-B14F-4D97-AF65-F5344CB8AC3E}">
        <p14:creationId xmlns:p14="http://schemas.microsoft.com/office/powerpoint/2010/main" val="391095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DC1FFC-BF39-6F48-B12A-5AABB6B4384D}" type="datetime1">
              <a:rPr lang="sv-SE" smtClean="0"/>
              <a:t>2019-10-22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800">
                <a:solidFill>
                  <a:schemeClr val="tx1"/>
                </a:solidFill>
              </a:defRPr>
            </a:lvl1pPr>
          </a:lstStyle>
          <a:p>
            <a:fld id="{F3251276-10E0-6347-83FD-341D002F38DE}" type="slidenum">
              <a:rPr lang="en-US" smtClean="0"/>
              <a:pPr/>
              <a:t>‹#›</a:t>
            </a:fld>
            <a:endParaRPr lang="en-US" dirty="0"/>
          </a:p>
        </p:txBody>
      </p:sp>
    </p:spTree>
    <p:extLst>
      <p:ext uri="{BB962C8B-B14F-4D97-AF65-F5344CB8AC3E}">
        <p14:creationId xmlns:p14="http://schemas.microsoft.com/office/powerpoint/2010/main" val="482714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EF5655-8E07-054D-ABAA-A210DC984EF2}" type="datetime1">
              <a:rPr lang="sv-SE" smtClean="0"/>
              <a:t>2019-10-22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251276-10E0-6347-83FD-341D002F38DE}" type="slidenum">
              <a:rPr lang="en-US" smtClean="0"/>
              <a:t>‹#›</a:t>
            </a:fld>
            <a:endParaRPr lang="en-US"/>
          </a:p>
        </p:txBody>
      </p:sp>
    </p:spTree>
    <p:extLst>
      <p:ext uri="{BB962C8B-B14F-4D97-AF65-F5344CB8AC3E}">
        <p14:creationId xmlns:p14="http://schemas.microsoft.com/office/powerpoint/2010/main" val="1944345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78BF69-2D38-A34F-9D78-571576878F9D}" type="datetime1">
              <a:rPr lang="sv-SE" smtClean="0"/>
              <a:t>2019-10-22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251276-10E0-6347-83FD-341D002F38DE}" type="slidenum">
              <a:rPr lang="en-US" smtClean="0"/>
              <a:t>‹#›</a:t>
            </a:fld>
            <a:endParaRPr lang="en-US"/>
          </a:p>
        </p:txBody>
      </p:sp>
    </p:spTree>
    <p:extLst>
      <p:ext uri="{BB962C8B-B14F-4D97-AF65-F5344CB8AC3E}">
        <p14:creationId xmlns:p14="http://schemas.microsoft.com/office/powerpoint/2010/main" val="362817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9DEDC0-AAA7-1B4E-9DD3-51766E17669C}" type="datetime1">
              <a:rPr lang="sv-SE" smtClean="0"/>
              <a:t>2019-10-22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251276-10E0-6347-83FD-341D002F38DE}" type="slidenum">
              <a:rPr lang="en-US" smtClean="0"/>
              <a:t>‹#›</a:t>
            </a:fld>
            <a:endParaRPr lang="en-US"/>
          </a:p>
        </p:txBody>
      </p:sp>
    </p:spTree>
    <p:extLst>
      <p:ext uri="{BB962C8B-B14F-4D97-AF65-F5344CB8AC3E}">
        <p14:creationId xmlns:p14="http://schemas.microsoft.com/office/powerpoint/2010/main" val="1170556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8EFE33-A957-B04B-9759-B29E7B19D6C9}" type="datetime1">
              <a:rPr lang="sv-SE" smtClean="0"/>
              <a:t>2019-10-22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251276-10E0-6347-83FD-341D002F38DE}" type="slidenum">
              <a:rPr lang="en-US" smtClean="0"/>
              <a:t>‹#›</a:t>
            </a:fld>
            <a:endParaRPr lang="en-US"/>
          </a:p>
        </p:txBody>
      </p:sp>
    </p:spTree>
    <p:extLst>
      <p:ext uri="{BB962C8B-B14F-4D97-AF65-F5344CB8AC3E}">
        <p14:creationId xmlns:p14="http://schemas.microsoft.com/office/powerpoint/2010/main" val="441674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A46C9F-ADFA-AC41-8C52-A7573E8300AA}" type="datetime1">
              <a:rPr lang="sv-SE" smtClean="0"/>
              <a:t>2019-10-22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251276-10E0-6347-83FD-341D002F38DE}" type="slidenum">
              <a:rPr lang="en-US" smtClean="0"/>
              <a:t>‹#›</a:t>
            </a:fld>
            <a:endParaRPr lang="en-US"/>
          </a:p>
        </p:txBody>
      </p:sp>
    </p:spTree>
    <p:extLst>
      <p:ext uri="{BB962C8B-B14F-4D97-AF65-F5344CB8AC3E}">
        <p14:creationId xmlns:p14="http://schemas.microsoft.com/office/powerpoint/2010/main" val="1514442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F80747-CE15-FB4D-8FDA-DA27549254A0}" type="datetime1">
              <a:rPr lang="sv-SE" smtClean="0"/>
              <a:t>2019-10-22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251276-10E0-6347-83FD-341D002F38DE}" type="slidenum">
              <a:rPr lang="en-US" smtClean="0"/>
              <a:t>‹#›</a:t>
            </a:fld>
            <a:endParaRPr lang="en-US"/>
          </a:p>
        </p:txBody>
      </p:sp>
    </p:spTree>
    <p:extLst>
      <p:ext uri="{BB962C8B-B14F-4D97-AF65-F5344CB8AC3E}">
        <p14:creationId xmlns:p14="http://schemas.microsoft.com/office/powerpoint/2010/main" val="1257585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51E880-C1D2-8948-8550-8E40715B7568}" type="datetime1">
              <a:rPr lang="sv-SE" smtClean="0"/>
              <a:t>2019-10-22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251276-10E0-6347-83FD-341D002F38DE}" type="slidenum">
              <a:rPr lang="en-US" smtClean="0"/>
              <a:t>‹#›</a:t>
            </a:fld>
            <a:endParaRPr lang="en-US"/>
          </a:p>
        </p:txBody>
      </p:sp>
    </p:spTree>
    <p:extLst>
      <p:ext uri="{BB962C8B-B14F-4D97-AF65-F5344CB8AC3E}">
        <p14:creationId xmlns:p14="http://schemas.microsoft.com/office/powerpoint/2010/main" val="705495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56AF53-F0C2-4D46-B4E0-04B1B4EE623E}" type="datetime1">
              <a:rPr lang="sv-SE" smtClean="0"/>
              <a:t>2019-10-22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251276-10E0-6347-83FD-341D002F38DE}" type="slidenum">
              <a:rPr lang="en-US" smtClean="0"/>
              <a:t>‹#›</a:t>
            </a:fld>
            <a:endParaRPr lang="en-US"/>
          </a:p>
        </p:txBody>
      </p:sp>
    </p:spTree>
    <p:extLst>
      <p:ext uri="{BB962C8B-B14F-4D97-AF65-F5344CB8AC3E}">
        <p14:creationId xmlns:p14="http://schemas.microsoft.com/office/powerpoint/2010/main" val="231747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8220" y="621347"/>
            <a:ext cx="10665960" cy="2387600"/>
          </a:xfrm>
        </p:spPr>
        <p:txBody>
          <a:bodyPr>
            <a:normAutofit/>
          </a:bodyPr>
          <a:lstStyle/>
          <a:p>
            <a:r>
              <a:rPr lang="en-US" sz="4800" b="1" dirty="0">
                <a:solidFill>
                  <a:srgbClr val="FF0000"/>
                </a:solidFill>
                <a:ea typeface="Helvetica Light" charset="0"/>
                <a:cs typeface="Helvetica Light" charset="0"/>
              </a:rPr>
              <a:t>TunnelScatter</a:t>
            </a:r>
            <a:r>
              <a:rPr lang="en-US" sz="4800" dirty="0">
                <a:ea typeface="Helvetica Light" charset="0"/>
                <a:cs typeface="Helvetica Light" charset="0"/>
              </a:rPr>
              <a:t> - </a:t>
            </a:r>
            <a:r>
              <a:rPr lang="sv-SE" sz="4800" dirty="0"/>
              <a:t>Low Power Communication for Sensor Tags using Tunnel Diodes</a:t>
            </a:r>
            <a:endParaRPr lang="en-US" sz="4800" dirty="0">
              <a:ea typeface="Helvetica Light" charset="0"/>
              <a:cs typeface="Helvetica Light" charset="0"/>
            </a:endParaRPr>
          </a:p>
        </p:txBody>
      </p:sp>
      <p:sp>
        <p:nvSpPr>
          <p:cNvPr id="3" name="Subtitle 2"/>
          <p:cNvSpPr>
            <a:spLocks noGrp="1"/>
          </p:cNvSpPr>
          <p:nvPr>
            <p:ph type="subTitle" idx="1"/>
          </p:nvPr>
        </p:nvSpPr>
        <p:spPr>
          <a:xfrm>
            <a:off x="1526040" y="3314056"/>
            <a:ext cx="9144000" cy="2257804"/>
          </a:xfrm>
        </p:spPr>
        <p:txBody>
          <a:bodyPr>
            <a:normAutofit/>
          </a:bodyPr>
          <a:lstStyle/>
          <a:p>
            <a:r>
              <a:rPr lang="en-US" sz="2800" b="1" dirty="0">
                <a:latin typeface="+mj-lt"/>
              </a:rPr>
              <a:t>Ambuj Varshney</a:t>
            </a:r>
            <a:r>
              <a:rPr lang="en-US" sz="2800" b="1" baseline="30000" dirty="0">
                <a:latin typeface="+mj-lt"/>
              </a:rPr>
              <a:t>1</a:t>
            </a:r>
            <a:r>
              <a:rPr lang="en-US" sz="2800" dirty="0">
                <a:latin typeface="+mj-lt"/>
              </a:rPr>
              <a:t>, Andreas Soleiman</a:t>
            </a:r>
            <a:r>
              <a:rPr lang="en-US" sz="2800" baseline="30000" dirty="0">
                <a:latin typeface="+mj-lt"/>
              </a:rPr>
              <a:t>1</a:t>
            </a:r>
            <a:r>
              <a:rPr lang="en-US" sz="2800" dirty="0">
                <a:latin typeface="+mj-lt"/>
              </a:rPr>
              <a:t>, Thiemo Voigt</a:t>
            </a:r>
            <a:r>
              <a:rPr lang="en-US" sz="2800" baseline="30000" dirty="0">
                <a:latin typeface="+mj-lt"/>
              </a:rPr>
              <a:t>1,2</a:t>
            </a:r>
          </a:p>
          <a:p>
            <a:r>
              <a:rPr lang="en-US" baseline="30000" dirty="0">
                <a:latin typeface="+mj-lt"/>
              </a:rPr>
              <a:t>1</a:t>
            </a:r>
            <a:r>
              <a:rPr lang="en-US" dirty="0">
                <a:latin typeface="+mj-lt"/>
              </a:rPr>
              <a:t>Uppsala University, Sweden and </a:t>
            </a:r>
            <a:r>
              <a:rPr lang="en-US" baseline="30000" dirty="0">
                <a:latin typeface="+mj-lt"/>
              </a:rPr>
              <a:t>2</a:t>
            </a:r>
            <a:r>
              <a:rPr lang="en-US" dirty="0">
                <a:latin typeface="+mj-lt"/>
              </a:rPr>
              <a:t>RISE SICS, Sweden </a:t>
            </a:r>
          </a:p>
          <a:p>
            <a:endParaRPr lang="en-US" b="1" dirty="0">
              <a:solidFill>
                <a:srgbClr val="FF0000"/>
              </a:solidFill>
              <a:latin typeface="+mj-lt"/>
            </a:endParaRPr>
          </a:p>
        </p:txBody>
      </p:sp>
      <p:sp>
        <p:nvSpPr>
          <p:cNvPr id="5" name="Slide Number Placeholder 4"/>
          <p:cNvSpPr>
            <a:spLocks noGrp="1"/>
          </p:cNvSpPr>
          <p:nvPr>
            <p:ph type="sldNum" sz="quarter" idx="12"/>
          </p:nvPr>
        </p:nvSpPr>
        <p:spPr>
          <a:xfrm>
            <a:off x="8610600" y="6356350"/>
            <a:ext cx="2743200" cy="365125"/>
          </a:xfrm>
        </p:spPr>
        <p:txBody>
          <a:bodyPr/>
          <a:lstStyle/>
          <a:p>
            <a:fld id="{F3251276-10E0-6347-83FD-341D002F38DE}" type="slidenum">
              <a:rPr lang="en-US" smtClean="0"/>
              <a:t>1</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5768" y="5349875"/>
            <a:ext cx="1379637" cy="1371600"/>
          </a:xfrm>
          <a:prstGeom prst="rect">
            <a:avLst/>
          </a:prstGeom>
        </p:spPr>
      </p:pic>
      <p:pic>
        <p:nvPicPr>
          <p:cNvPr id="7" name="Picture 6">
            <a:extLst>
              <a:ext uri="{FF2B5EF4-FFF2-40B4-BE49-F238E27FC236}">
                <a16:creationId xmlns:a16="http://schemas.microsoft.com/office/drawing/2014/main" id="{DD9C30E8-078C-D141-B3D7-EACD117031F0}"/>
              </a:ext>
            </a:extLst>
          </p:cNvPr>
          <p:cNvPicPr>
            <a:picLocks noChangeAspect="1"/>
          </p:cNvPicPr>
          <p:nvPr/>
        </p:nvPicPr>
        <p:blipFill>
          <a:blip r:embed="rId4"/>
          <a:stretch>
            <a:fillRect/>
          </a:stretch>
        </p:blipFill>
        <p:spPr>
          <a:xfrm>
            <a:off x="736028" y="4943052"/>
            <a:ext cx="4099388" cy="1629266"/>
          </a:xfrm>
          <a:prstGeom prst="rect">
            <a:avLst/>
          </a:prstGeom>
        </p:spPr>
      </p:pic>
      <p:sp>
        <p:nvSpPr>
          <p:cNvPr id="8" name="TextBox 7">
            <a:extLst>
              <a:ext uri="{FF2B5EF4-FFF2-40B4-BE49-F238E27FC236}">
                <a16:creationId xmlns:a16="http://schemas.microsoft.com/office/drawing/2014/main" id="{68E95521-DC03-D448-B516-127132BC60EE}"/>
              </a:ext>
            </a:extLst>
          </p:cNvPr>
          <p:cNvSpPr txBox="1"/>
          <p:nvPr/>
        </p:nvSpPr>
        <p:spPr>
          <a:xfrm>
            <a:off x="1012177" y="6538912"/>
            <a:ext cx="3547089" cy="276999"/>
          </a:xfrm>
          <a:prstGeom prst="rect">
            <a:avLst/>
          </a:prstGeom>
          <a:noFill/>
        </p:spPr>
        <p:txBody>
          <a:bodyPr wrap="square" rtlCol="0">
            <a:spAutoFit/>
          </a:bodyPr>
          <a:lstStyle/>
          <a:p>
            <a:pPr algn="ctr"/>
            <a:r>
              <a:rPr lang="en-US" sz="1200" dirty="0" err="1">
                <a:latin typeface="+mj-lt"/>
              </a:rPr>
              <a:t>TunnelScatter</a:t>
            </a:r>
            <a:r>
              <a:rPr lang="en-US" sz="1200" dirty="0">
                <a:latin typeface="+mj-lt"/>
              </a:rPr>
              <a:t> Prototype</a:t>
            </a:r>
          </a:p>
        </p:txBody>
      </p:sp>
      <p:pic>
        <p:nvPicPr>
          <p:cNvPr id="9" name="Picture 8">
            <a:extLst>
              <a:ext uri="{FF2B5EF4-FFF2-40B4-BE49-F238E27FC236}">
                <a16:creationId xmlns:a16="http://schemas.microsoft.com/office/drawing/2014/main" id="{92349B59-1C81-864D-814D-750864A2C77E}"/>
              </a:ext>
            </a:extLst>
          </p:cNvPr>
          <p:cNvPicPr>
            <a:picLocks noChangeAspect="1"/>
          </p:cNvPicPr>
          <p:nvPr/>
        </p:nvPicPr>
        <p:blipFill>
          <a:blip r:embed="rId5"/>
          <a:stretch>
            <a:fillRect/>
          </a:stretch>
        </p:blipFill>
        <p:spPr>
          <a:xfrm>
            <a:off x="9354581" y="5352392"/>
            <a:ext cx="1036972" cy="1325019"/>
          </a:xfrm>
          <a:prstGeom prst="rect">
            <a:avLst/>
          </a:prstGeom>
        </p:spPr>
      </p:pic>
    </p:spTree>
    <p:extLst>
      <p:ext uri="{BB962C8B-B14F-4D97-AF65-F5344CB8AC3E}">
        <p14:creationId xmlns:p14="http://schemas.microsoft.com/office/powerpoint/2010/main" val="183817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23993" y="284048"/>
            <a:ext cx="6422849" cy="1676603"/>
          </a:xfrm>
        </p:spPr>
        <p:txBody>
          <a:bodyPr>
            <a:normAutofit/>
          </a:bodyPr>
          <a:lstStyle/>
          <a:p>
            <a:r>
              <a:rPr lang="en-US" dirty="0">
                <a:solidFill>
                  <a:srgbClr val="7030A0"/>
                </a:solidFill>
              </a:rPr>
              <a:t>Conclusions</a:t>
            </a:r>
            <a:endParaRPr lang="en-US" dirty="0"/>
          </a:p>
        </p:txBody>
      </p:sp>
      <p:sp>
        <p:nvSpPr>
          <p:cNvPr id="15" name="Rectangle 14">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476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641D2B8-F5DC-BD4C-A515-E316E8EA8AFF}"/>
              </a:ext>
            </a:extLst>
          </p:cNvPr>
          <p:cNvPicPr>
            <a:picLocks noChangeAspect="1"/>
          </p:cNvPicPr>
          <p:nvPr/>
        </p:nvPicPr>
        <p:blipFill>
          <a:blip r:embed="rId3"/>
          <a:stretch>
            <a:fillRect/>
          </a:stretch>
        </p:blipFill>
        <p:spPr>
          <a:xfrm flipH="1">
            <a:off x="1073296" y="810612"/>
            <a:ext cx="2489413" cy="2470743"/>
          </a:xfrm>
          <a:prstGeom prst="rect">
            <a:avLst/>
          </a:prstGeom>
          <a:effectLst/>
        </p:spPr>
      </p:pic>
      <p:pic>
        <p:nvPicPr>
          <p:cNvPr id="10" name="Picture 9">
            <a:extLst>
              <a:ext uri="{FF2B5EF4-FFF2-40B4-BE49-F238E27FC236}">
                <a16:creationId xmlns:a16="http://schemas.microsoft.com/office/drawing/2014/main" id="{8FFBFB73-1174-AD45-8CF7-6F63B405A9D4}"/>
              </a:ext>
            </a:extLst>
          </p:cNvPr>
          <p:cNvPicPr>
            <a:picLocks noChangeAspect="1"/>
          </p:cNvPicPr>
          <p:nvPr/>
        </p:nvPicPr>
        <p:blipFill>
          <a:blip r:embed="rId4"/>
          <a:stretch>
            <a:fillRect/>
          </a:stretch>
        </p:blipFill>
        <p:spPr>
          <a:xfrm>
            <a:off x="804672" y="3942772"/>
            <a:ext cx="3026663" cy="1823564"/>
          </a:xfrm>
          <a:prstGeom prst="rect">
            <a:avLst/>
          </a:prstGeom>
        </p:spPr>
      </p:pic>
      <p:sp>
        <p:nvSpPr>
          <p:cNvPr id="3" name="Content Placeholder 2"/>
          <p:cNvSpPr>
            <a:spLocks noGrp="1"/>
          </p:cNvSpPr>
          <p:nvPr>
            <p:ph idx="1"/>
          </p:nvPr>
        </p:nvSpPr>
        <p:spPr>
          <a:xfrm>
            <a:off x="4823993" y="1839833"/>
            <a:ext cx="7145400" cy="4732962"/>
          </a:xfrm>
        </p:spPr>
        <p:txBody>
          <a:bodyPr>
            <a:normAutofit/>
          </a:bodyPr>
          <a:lstStyle/>
          <a:p>
            <a:r>
              <a:rPr lang="en-US" sz="3000" dirty="0">
                <a:latin typeface="+mj-lt"/>
              </a:rPr>
              <a:t>Operation under diverse external carrier strength</a:t>
            </a:r>
          </a:p>
          <a:p>
            <a:pPr lvl="1"/>
            <a:r>
              <a:rPr lang="en-US" dirty="0">
                <a:latin typeface="+mj-lt"/>
              </a:rPr>
              <a:t>Weak (Reflection Amplifier)</a:t>
            </a:r>
          </a:p>
          <a:p>
            <a:pPr lvl="1"/>
            <a:r>
              <a:rPr lang="en-US" dirty="0">
                <a:latin typeface="+mj-lt"/>
              </a:rPr>
              <a:t>Strong  (Conventional Backscatter)</a:t>
            </a:r>
          </a:p>
          <a:p>
            <a:pPr lvl="1"/>
            <a:r>
              <a:rPr lang="en-US" dirty="0">
                <a:latin typeface="+mj-lt"/>
              </a:rPr>
              <a:t>Without (Oscillator)</a:t>
            </a:r>
          </a:p>
          <a:p>
            <a:r>
              <a:rPr lang="en-US" sz="3000" dirty="0">
                <a:latin typeface="+mj-lt"/>
              </a:rPr>
              <a:t>Integrate tunnel diodes with long-range backscatter systems</a:t>
            </a:r>
          </a:p>
          <a:p>
            <a:r>
              <a:rPr lang="en-US" sz="3000" dirty="0">
                <a:latin typeface="+mj-lt"/>
              </a:rPr>
              <a:t>Enables several application scenarios</a:t>
            </a:r>
          </a:p>
          <a:p>
            <a:pPr lvl="1"/>
            <a:r>
              <a:rPr lang="en-US" dirty="0">
                <a:latin typeface="+mj-lt"/>
              </a:rPr>
              <a:t>We prototype hand gesture sensing as concrete use case</a:t>
            </a:r>
          </a:p>
          <a:p>
            <a:pPr lvl="1"/>
            <a:endParaRPr lang="en-US" sz="2000" dirty="0">
              <a:latin typeface="+mj-lt"/>
            </a:endParaRPr>
          </a:p>
        </p:txBody>
      </p:sp>
      <p:sp>
        <p:nvSpPr>
          <p:cNvPr id="4" name="Slide Number Placeholder 3"/>
          <p:cNvSpPr>
            <a:spLocks noGrp="1"/>
          </p:cNvSpPr>
          <p:nvPr>
            <p:ph type="sldNum" sz="quarter" idx="12"/>
          </p:nvPr>
        </p:nvSpPr>
        <p:spPr>
          <a:xfrm>
            <a:off x="461772" y="6355080"/>
            <a:ext cx="685800" cy="365125"/>
          </a:xfrm>
        </p:spPr>
        <p:txBody>
          <a:bodyPr>
            <a:normAutofit/>
          </a:bodyPr>
          <a:lstStyle/>
          <a:p>
            <a:pPr algn="l">
              <a:lnSpc>
                <a:spcPct val="90000"/>
              </a:lnSpc>
              <a:spcAft>
                <a:spcPts val="600"/>
              </a:spcAft>
            </a:pPr>
            <a:fld id="{F3251276-10E0-6347-83FD-341D002F38DE}" type="slidenum">
              <a:rPr lang="en-US" smtClean="0">
                <a:solidFill>
                  <a:srgbClr val="404040"/>
                </a:solidFill>
              </a:rPr>
              <a:pPr algn="l">
                <a:lnSpc>
                  <a:spcPct val="90000"/>
                </a:lnSpc>
                <a:spcAft>
                  <a:spcPts val="600"/>
                </a:spcAft>
              </a:pPr>
              <a:t>10</a:t>
            </a:fld>
            <a:endParaRPr lang="en-US">
              <a:solidFill>
                <a:srgbClr val="404040"/>
              </a:solidFill>
            </a:endParaRPr>
          </a:p>
        </p:txBody>
      </p:sp>
      <p:sp>
        <p:nvSpPr>
          <p:cNvPr id="11" name="TextBox 10">
            <a:extLst>
              <a:ext uri="{FF2B5EF4-FFF2-40B4-BE49-F238E27FC236}">
                <a16:creationId xmlns:a16="http://schemas.microsoft.com/office/drawing/2014/main" id="{3DE00FB7-1942-974F-908E-7F1146CBD7D8}"/>
              </a:ext>
            </a:extLst>
          </p:cNvPr>
          <p:cNvSpPr txBox="1"/>
          <p:nvPr/>
        </p:nvSpPr>
        <p:spPr>
          <a:xfrm>
            <a:off x="544457" y="3346986"/>
            <a:ext cx="3547089" cy="369332"/>
          </a:xfrm>
          <a:prstGeom prst="rect">
            <a:avLst/>
          </a:prstGeom>
          <a:noFill/>
        </p:spPr>
        <p:txBody>
          <a:bodyPr wrap="square" rtlCol="0">
            <a:spAutoFit/>
          </a:bodyPr>
          <a:lstStyle/>
          <a:p>
            <a:pPr algn="ctr"/>
            <a:r>
              <a:rPr lang="en-US" dirty="0">
                <a:latin typeface="+mj-lt"/>
              </a:rPr>
              <a:t>Hand Gesture Sensing</a:t>
            </a:r>
          </a:p>
        </p:txBody>
      </p:sp>
      <p:sp>
        <p:nvSpPr>
          <p:cNvPr id="12" name="TextBox 11">
            <a:extLst>
              <a:ext uri="{FF2B5EF4-FFF2-40B4-BE49-F238E27FC236}">
                <a16:creationId xmlns:a16="http://schemas.microsoft.com/office/drawing/2014/main" id="{8D6B18E8-A4B4-2749-9EBF-D62327DE856D}"/>
              </a:ext>
            </a:extLst>
          </p:cNvPr>
          <p:cNvSpPr txBox="1"/>
          <p:nvPr/>
        </p:nvSpPr>
        <p:spPr>
          <a:xfrm>
            <a:off x="672616" y="5759097"/>
            <a:ext cx="3547089" cy="338554"/>
          </a:xfrm>
          <a:prstGeom prst="rect">
            <a:avLst/>
          </a:prstGeom>
          <a:noFill/>
        </p:spPr>
        <p:txBody>
          <a:bodyPr wrap="square" rtlCol="0">
            <a:spAutoFit/>
          </a:bodyPr>
          <a:lstStyle/>
          <a:p>
            <a:pPr algn="ctr"/>
            <a:r>
              <a:rPr lang="en-US" sz="1600" dirty="0">
                <a:latin typeface="+mj-lt"/>
              </a:rPr>
              <a:t>Polymorphic Processing Pipeline</a:t>
            </a:r>
          </a:p>
        </p:txBody>
      </p:sp>
    </p:spTree>
    <p:extLst>
      <p:ext uri="{BB962C8B-B14F-4D97-AF65-F5344CB8AC3E}">
        <p14:creationId xmlns:p14="http://schemas.microsoft.com/office/powerpoint/2010/main" val="22762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4991" y="1608298"/>
            <a:ext cx="2398160" cy="3816457"/>
          </a:xfrm>
        </p:spPr>
        <p:txBody>
          <a:bodyPr>
            <a:normAutofit/>
          </a:bodyPr>
          <a:lstStyle/>
          <a:p>
            <a:r>
              <a:rPr lang="en-US" sz="7200" b="1" dirty="0">
                <a:solidFill>
                  <a:srgbClr val="7030A0"/>
                </a:solidFill>
              </a:rPr>
              <a:t>Q &amp; A</a:t>
            </a:r>
          </a:p>
        </p:txBody>
      </p:sp>
      <p:sp>
        <p:nvSpPr>
          <p:cNvPr id="4" name="Slide Number Placeholder 3"/>
          <p:cNvSpPr>
            <a:spLocks noGrp="1"/>
          </p:cNvSpPr>
          <p:nvPr>
            <p:ph type="sldNum" sz="quarter" idx="12"/>
          </p:nvPr>
        </p:nvSpPr>
        <p:spPr/>
        <p:txBody>
          <a:bodyPr/>
          <a:lstStyle/>
          <a:p>
            <a:fld id="{F3251276-10E0-6347-83FD-341D002F38DE}" type="slidenum">
              <a:rPr lang="en-US" smtClean="0"/>
              <a:t>11</a:t>
            </a:fld>
            <a:endParaRPr lang="en-US"/>
          </a:p>
        </p:txBody>
      </p:sp>
    </p:spTree>
    <p:extLst>
      <p:ext uri="{BB962C8B-B14F-4D97-AF65-F5344CB8AC3E}">
        <p14:creationId xmlns:p14="http://schemas.microsoft.com/office/powerpoint/2010/main" val="1622987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1608298"/>
            <a:ext cx="6620539" cy="3816457"/>
          </a:xfrm>
        </p:spPr>
        <p:txBody>
          <a:bodyPr>
            <a:normAutofit/>
          </a:bodyPr>
          <a:lstStyle/>
          <a:p>
            <a:r>
              <a:rPr lang="en-US" sz="7200" b="1" dirty="0">
                <a:solidFill>
                  <a:srgbClr val="7030A0"/>
                </a:solidFill>
              </a:rPr>
              <a:t>Backup Slides</a:t>
            </a:r>
          </a:p>
        </p:txBody>
      </p:sp>
      <p:sp>
        <p:nvSpPr>
          <p:cNvPr id="4" name="Slide Number Placeholder 3"/>
          <p:cNvSpPr>
            <a:spLocks noGrp="1"/>
          </p:cNvSpPr>
          <p:nvPr>
            <p:ph type="sldNum" sz="quarter" idx="12"/>
          </p:nvPr>
        </p:nvSpPr>
        <p:spPr/>
        <p:txBody>
          <a:bodyPr/>
          <a:lstStyle/>
          <a:p>
            <a:fld id="{F3251276-10E0-6347-83FD-341D002F38DE}" type="slidenum">
              <a:rPr lang="en-US" smtClean="0"/>
              <a:t>12</a:t>
            </a:fld>
            <a:endParaRPr lang="en-US"/>
          </a:p>
        </p:txBody>
      </p:sp>
    </p:spTree>
    <p:extLst>
      <p:ext uri="{BB962C8B-B14F-4D97-AF65-F5344CB8AC3E}">
        <p14:creationId xmlns:p14="http://schemas.microsoft.com/office/powerpoint/2010/main" val="2114818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7030A0"/>
                </a:solidFill>
              </a:rPr>
              <a:t>TunnelScatter</a:t>
            </a:r>
            <a:r>
              <a:rPr lang="en-US" dirty="0">
                <a:solidFill>
                  <a:srgbClr val="7030A0"/>
                </a:solidFill>
              </a:rPr>
              <a:t> with External Carrier Signal</a:t>
            </a:r>
          </a:p>
        </p:txBody>
      </p:sp>
      <p:sp>
        <p:nvSpPr>
          <p:cNvPr id="3" name="Content Placeholder 2"/>
          <p:cNvSpPr>
            <a:spLocks noGrp="1"/>
          </p:cNvSpPr>
          <p:nvPr>
            <p:ph idx="1"/>
          </p:nvPr>
        </p:nvSpPr>
        <p:spPr>
          <a:xfrm>
            <a:off x="838200" y="1825625"/>
            <a:ext cx="10638034" cy="4739562"/>
          </a:xfrm>
        </p:spPr>
        <p:txBody>
          <a:bodyPr>
            <a:normAutofit/>
          </a:bodyPr>
          <a:lstStyle/>
          <a:p>
            <a:pPr marL="0" indent="0">
              <a:buNone/>
            </a:pPr>
            <a:r>
              <a:rPr lang="en-US" sz="2400" b="1" dirty="0">
                <a:latin typeface="Calibri Light" charset="0"/>
                <a:ea typeface="Calibri Light" charset="0"/>
                <a:cs typeface="Calibri Light" charset="0"/>
              </a:rPr>
              <a:t>Q: </a:t>
            </a:r>
            <a:r>
              <a:rPr lang="en-US" sz="2400" dirty="0">
                <a:latin typeface="Calibri Light" charset="0"/>
                <a:ea typeface="Calibri Light" charset="0"/>
                <a:cs typeface="Calibri Light" charset="0"/>
              </a:rPr>
              <a:t>What happens to </a:t>
            </a:r>
            <a:r>
              <a:rPr lang="en-US" sz="2400" dirty="0" err="1">
                <a:latin typeface="Calibri Light" charset="0"/>
                <a:ea typeface="Calibri Light" charset="0"/>
                <a:cs typeface="Calibri Light" charset="0"/>
              </a:rPr>
              <a:t>TunnelScatter</a:t>
            </a:r>
            <a:r>
              <a:rPr lang="en-US" sz="2400" dirty="0">
                <a:latin typeface="Calibri Light" charset="0"/>
                <a:ea typeface="Calibri Light" charset="0"/>
                <a:cs typeface="Calibri Light" charset="0"/>
              </a:rPr>
              <a:t> in the presence of external carrier signal ?</a:t>
            </a: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pPr marL="0" indent="0">
              <a:buNone/>
            </a:pPr>
            <a:endParaRPr lang="en-US" dirty="0">
              <a:latin typeface="Calibri Light" charset="0"/>
              <a:ea typeface="Calibri Light" charset="0"/>
              <a:cs typeface="Calibri Light" charset="0"/>
            </a:endParaRPr>
          </a:p>
          <a:p>
            <a:pPr marL="0" indent="0" algn="ctr">
              <a:buNone/>
            </a:pPr>
            <a:endParaRPr lang="en-US" dirty="0">
              <a:solidFill>
                <a:srgbClr val="FF0000"/>
              </a:solidFill>
              <a:latin typeface="Calibri Light" charset="0"/>
              <a:ea typeface="Calibri Light" charset="0"/>
              <a:cs typeface="Calibri Light" charset="0"/>
            </a:endParaRPr>
          </a:p>
          <a:p>
            <a:pPr marL="0" indent="0" algn="ctr">
              <a:buNone/>
            </a:pPr>
            <a:endParaRPr lang="en-US" dirty="0">
              <a:solidFill>
                <a:srgbClr val="FF0000"/>
              </a:solidFill>
              <a:latin typeface="Calibri Light" charset="0"/>
              <a:ea typeface="Calibri Light" charset="0"/>
              <a:cs typeface="Calibri Light" charset="0"/>
            </a:endParaRPr>
          </a:p>
          <a:p>
            <a:pPr marL="0" indent="0" algn="ctr">
              <a:buNone/>
            </a:pPr>
            <a:endParaRPr lang="en-US" dirty="0">
              <a:solidFill>
                <a:srgbClr val="FF0000"/>
              </a:solidFill>
              <a:latin typeface="Calibri Light" charset="0"/>
              <a:ea typeface="Calibri Light" charset="0"/>
              <a:cs typeface="Calibri Light" charset="0"/>
            </a:endParaRPr>
          </a:p>
        </p:txBody>
      </p:sp>
      <p:sp>
        <p:nvSpPr>
          <p:cNvPr id="4" name="Slide Number Placeholder 3"/>
          <p:cNvSpPr>
            <a:spLocks noGrp="1"/>
          </p:cNvSpPr>
          <p:nvPr>
            <p:ph type="sldNum" sz="quarter" idx="12"/>
          </p:nvPr>
        </p:nvSpPr>
        <p:spPr/>
        <p:txBody>
          <a:bodyPr/>
          <a:lstStyle/>
          <a:p>
            <a:fld id="{F3251276-10E0-6347-83FD-341D002F38DE}" type="slidenum">
              <a:rPr lang="en-US" smtClean="0"/>
              <a:t>13</a:t>
            </a:fld>
            <a:endParaRPr lang="en-US"/>
          </a:p>
        </p:txBody>
      </p:sp>
      <p:pic>
        <p:nvPicPr>
          <p:cNvPr id="6" name="Picture 5">
            <a:extLst>
              <a:ext uri="{FF2B5EF4-FFF2-40B4-BE49-F238E27FC236}">
                <a16:creationId xmlns:a16="http://schemas.microsoft.com/office/drawing/2014/main" id="{B5FCA8A5-1269-3C41-B9AF-60134ABC748F}"/>
              </a:ext>
            </a:extLst>
          </p:cNvPr>
          <p:cNvPicPr>
            <a:picLocks noChangeAspect="1"/>
          </p:cNvPicPr>
          <p:nvPr/>
        </p:nvPicPr>
        <p:blipFill>
          <a:blip r:embed="rId3"/>
          <a:stretch>
            <a:fillRect/>
          </a:stretch>
        </p:blipFill>
        <p:spPr>
          <a:xfrm>
            <a:off x="2831739" y="2629675"/>
            <a:ext cx="5863858" cy="3909237"/>
          </a:xfrm>
          <a:prstGeom prst="rect">
            <a:avLst/>
          </a:prstGeom>
        </p:spPr>
      </p:pic>
    </p:spTree>
    <p:extLst>
      <p:ext uri="{BB962C8B-B14F-4D97-AF65-F5344CB8AC3E}">
        <p14:creationId xmlns:p14="http://schemas.microsoft.com/office/powerpoint/2010/main" val="702955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7030A0"/>
                </a:solidFill>
              </a:rPr>
              <a:t>Impact of ACS Strength</a:t>
            </a:r>
          </a:p>
        </p:txBody>
      </p:sp>
      <p:sp>
        <p:nvSpPr>
          <p:cNvPr id="3" name="Content Placeholder 2"/>
          <p:cNvSpPr>
            <a:spLocks noGrp="1"/>
          </p:cNvSpPr>
          <p:nvPr>
            <p:ph idx="1"/>
          </p:nvPr>
        </p:nvSpPr>
        <p:spPr>
          <a:xfrm>
            <a:off x="838200" y="1825625"/>
            <a:ext cx="10515600" cy="4739562"/>
          </a:xfrm>
        </p:spPr>
        <p:txBody>
          <a:bodyPr>
            <a:normAutofit/>
          </a:bodyPr>
          <a:lstStyle/>
          <a:p>
            <a:r>
              <a:rPr lang="en-US" dirty="0">
                <a:latin typeface="Calibri Light" charset="0"/>
                <a:ea typeface="Calibri Light" charset="0"/>
                <a:cs typeface="Calibri Light" charset="0"/>
              </a:rPr>
              <a:t>Reflection gain decreases with ACS strength (Impedance changes)</a:t>
            </a:r>
          </a:p>
          <a:p>
            <a:r>
              <a:rPr lang="en-US" dirty="0">
                <a:latin typeface="Calibri Light" charset="0"/>
                <a:ea typeface="Calibri Light" charset="0"/>
                <a:cs typeface="Calibri Light" charset="0"/>
              </a:rPr>
              <a:t>Higher ACS strength conventional mechanism outperforms</a:t>
            </a: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r>
              <a:rPr lang="en-US" dirty="0">
                <a:latin typeface="Calibri Light" charset="0"/>
                <a:ea typeface="Calibri Light" charset="0"/>
                <a:cs typeface="Calibri Light" charset="0"/>
              </a:rPr>
              <a:t>Solution: switchover mechanism controlled using envelope detector</a:t>
            </a: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p:txBody>
      </p:sp>
      <p:sp>
        <p:nvSpPr>
          <p:cNvPr id="4" name="Slide Number Placeholder 3"/>
          <p:cNvSpPr>
            <a:spLocks noGrp="1"/>
          </p:cNvSpPr>
          <p:nvPr>
            <p:ph type="sldNum" sz="quarter" idx="12"/>
          </p:nvPr>
        </p:nvSpPr>
        <p:spPr/>
        <p:txBody>
          <a:bodyPr/>
          <a:lstStyle/>
          <a:p>
            <a:fld id="{F3251276-10E0-6347-83FD-341D002F38DE}" type="slidenum">
              <a:rPr lang="en-US" smtClean="0"/>
              <a:t>14</a:t>
            </a:fld>
            <a:endParaRPr lang="en-US"/>
          </a:p>
        </p:txBody>
      </p:sp>
      <p:pic>
        <p:nvPicPr>
          <p:cNvPr id="6" name="Picture 5">
            <a:extLst>
              <a:ext uri="{FF2B5EF4-FFF2-40B4-BE49-F238E27FC236}">
                <a16:creationId xmlns:a16="http://schemas.microsoft.com/office/drawing/2014/main" id="{B3E0D68A-48CC-1A4A-A0DE-8C298B7C0186}"/>
              </a:ext>
            </a:extLst>
          </p:cNvPr>
          <p:cNvPicPr>
            <a:picLocks noChangeAspect="1"/>
          </p:cNvPicPr>
          <p:nvPr/>
        </p:nvPicPr>
        <p:blipFill>
          <a:blip r:embed="rId3"/>
          <a:stretch>
            <a:fillRect/>
          </a:stretch>
        </p:blipFill>
        <p:spPr>
          <a:xfrm>
            <a:off x="3594068" y="2768493"/>
            <a:ext cx="3756846" cy="1878424"/>
          </a:xfrm>
          <a:prstGeom prst="rect">
            <a:avLst/>
          </a:prstGeom>
        </p:spPr>
      </p:pic>
      <p:pic>
        <p:nvPicPr>
          <p:cNvPr id="16" name="Picture 15">
            <a:extLst>
              <a:ext uri="{FF2B5EF4-FFF2-40B4-BE49-F238E27FC236}">
                <a16:creationId xmlns:a16="http://schemas.microsoft.com/office/drawing/2014/main" id="{EEC928CB-FA6E-A548-9945-0CE16A3501AA}"/>
              </a:ext>
            </a:extLst>
          </p:cNvPr>
          <p:cNvPicPr>
            <a:picLocks noChangeAspect="1"/>
          </p:cNvPicPr>
          <p:nvPr/>
        </p:nvPicPr>
        <p:blipFill>
          <a:blip r:embed="rId4"/>
          <a:stretch>
            <a:fillRect/>
          </a:stretch>
        </p:blipFill>
        <p:spPr>
          <a:xfrm>
            <a:off x="3594068" y="5353864"/>
            <a:ext cx="5151633" cy="1446972"/>
          </a:xfrm>
          <a:prstGeom prst="rect">
            <a:avLst/>
          </a:prstGeom>
        </p:spPr>
      </p:pic>
    </p:spTree>
    <p:extLst>
      <p:ext uri="{BB962C8B-B14F-4D97-AF65-F5344CB8AC3E}">
        <p14:creationId xmlns:p14="http://schemas.microsoft.com/office/powerpoint/2010/main" val="2531433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7030A0"/>
                </a:solidFill>
              </a:rPr>
              <a:t>Backscatter Communication</a:t>
            </a:r>
          </a:p>
        </p:txBody>
      </p:sp>
      <p:sp>
        <p:nvSpPr>
          <p:cNvPr id="3" name="Content Placeholder 2"/>
          <p:cNvSpPr>
            <a:spLocks noGrp="1"/>
          </p:cNvSpPr>
          <p:nvPr>
            <p:ph idx="1"/>
          </p:nvPr>
        </p:nvSpPr>
        <p:spPr>
          <a:xfrm>
            <a:off x="838200" y="1575593"/>
            <a:ext cx="10515600" cy="4086653"/>
          </a:xfrm>
        </p:spPr>
        <p:txBody>
          <a:bodyPr>
            <a:normAutofit/>
          </a:bodyPr>
          <a:lstStyle/>
          <a:p>
            <a:r>
              <a:rPr lang="en-US" dirty="0">
                <a:latin typeface="+mj-lt"/>
                <a:ea typeface="Helvetica Light" charset="0"/>
                <a:cs typeface="Helvetica Light" charset="0"/>
              </a:rPr>
              <a:t>Low-power transmission mechanism</a:t>
            </a:r>
          </a:p>
          <a:p>
            <a:r>
              <a:rPr lang="en-US" dirty="0">
                <a:latin typeface="+mj-lt"/>
                <a:ea typeface="Helvetica Light" charset="0"/>
                <a:cs typeface="Helvetica Light" charset="0"/>
              </a:rPr>
              <a:t>Reflects external carrier signal</a:t>
            </a:r>
            <a:endParaRPr lang="en-US" b="1" dirty="0">
              <a:latin typeface="+mj-lt"/>
              <a:ea typeface="Helvetica Light" charset="0"/>
              <a:cs typeface="Helvetica Light" charset="0"/>
            </a:endParaRPr>
          </a:p>
          <a:p>
            <a:endParaRPr lang="en-US" sz="3000" dirty="0">
              <a:latin typeface="+mj-lt"/>
              <a:ea typeface="Helvetica Light" charset="0"/>
              <a:cs typeface="Helvetica Light" charset="0"/>
            </a:endParaRPr>
          </a:p>
          <a:p>
            <a:endParaRPr lang="en-US" sz="3000" dirty="0">
              <a:latin typeface="+mj-lt"/>
              <a:ea typeface="Helvetica Light" charset="0"/>
              <a:cs typeface="Helvetica Light" charset="0"/>
            </a:endParaRPr>
          </a:p>
          <a:p>
            <a:endParaRPr lang="en-US" sz="3000" dirty="0">
              <a:latin typeface="+mj-lt"/>
              <a:ea typeface="Helvetica Light" charset="0"/>
              <a:cs typeface="Helvetica Light" charset="0"/>
            </a:endParaRPr>
          </a:p>
          <a:p>
            <a:endParaRPr lang="en-US" sz="3000" dirty="0">
              <a:latin typeface="+mj-lt"/>
              <a:ea typeface="Helvetica Light" charset="0"/>
              <a:cs typeface="Helvetica Light" charset="0"/>
            </a:endParaRPr>
          </a:p>
          <a:p>
            <a:pPr marL="0" indent="0" algn="ctr">
              <a:buNone/>
            </a:pPr>
            <a:endParaRPr lang="en-US" sz="3000" dirty="0">
              <a:solidFill>
                <a:srgbClr val="FF0000"/>
              </a:solidFill>
              <a:latin typeface="+mj-lt"/>
              <a:ea typeface="Helvetica Light" charset="0"/>
              <a:cs typeface="Helvetica Light" charset="0"/>
            </a:endParaRPr>
          </a:p>
          <a:p>
            <a:endParaRPr lang="en-US" sz="3000" dirty="0">
              <a:latin typeface="+mj-lt"/>
              <a:ea typeface="Helvetica Light" charset="0"/>
              <a:cs typeface="Helvetica Light" charset="0"/>
            </a:endParaRPr>
          </a:p>
          <a:p>
            <a:endParaRPr lang="en-US" sz="3000" dirty="0">
              <a:latin typeface="+mj-lt"/>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pPr lvl="1"/>
            <a:endParaRPr lang="en-US" dirty="0">
              <a:latin typeface="Helvetica Light" charset="0"/>
              <a:ea typeface="Helvetica Light" charset="0"/>
              <a:cs typeface="Helvetica Light" charset="0"/>
            </a:endParaRPr>
          </a:p>
          <a:p>
            <a:pPr lvl="1"/>
            <a:endParaRPr lang="en-US" dirty="0">
              <a:latin typeface="Helvetica Light" charset="0"/>
              <a:ea typeface="Helvetica Light" charset="0"/>
              <a:cs typeface="Helvetica Light" charset="0"/>
            </a:endParaRPr>
          </a:p>
          <a:p>
            <a:pPr lvl="1"/>
            <a:endParaRPr lang="en-US" dirty="0">
              <a:latin typeface="Helvetica Light" charset="0"/>
              <a:ea typeface="Helvetica Light" charset="0"/>
              <a:cs typeface="Helvetica Light" charset="0"/>
            </a:endParaRPr>
          </a:p>
          <a:p>
            <a:endParaRPr lang="en-US" dirty="0"/>
          </a:p>
        </p:txBody>
      </p:sp>
      <p:sp>
        <p:nvSpPr>
          <p:cNvPr id="7" name="Slide Number Placeholder 6"/>
          <p:cNvSpPr>
            <a:spLocks noGrp="1"/>
          </p:cNvSpPr>
          <p:nvPr>
            <p:ph type="sldNum" sz="quarter" idx="12"/>
          </p:nvPr>
        </p:nvSpPr>
        <p:spPr>
          <a:xfrm>
            <a:off x="8610600" y="6356350"/>
            <a:ext cx="2743200" cy="365125"/>
          </a:xfrm>
        </p:spPr>
        <p:txBody>
          <a:bodyPr/>
          <a:lstStyle/>
          <a:p>
            <a:fld id="{F3251276-10E0-6347-83FD-341D002F38DE}" type="slidenum">
              <a:rPr lang="en-US" smtClean="0"/>
              <a:t>2</a:t>
            </a:fld>
            <a:endParaRPr lang="en-US"/>
          </a:p>
        </p:txBody>
      </p:sp>
      <p:pic>
        <p:nvPicPr>
          <p:cNvPr id="10" name="Picture 9">
            <a:extLst>
              <a:ext uri="{FF2B5EF4-FFF2-40B4-BE49-F238E27FC236}">
                <a16:creationId xmlns:a16="http://schemas.microsoft.com/office/drawing/2014/main" id="{110676F6-D4E9-8244-BAEC-BFC407DB1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40" y="2687447"/>
            <a:ext cx="6381318" cy="1895774"/>
          </a:xfrm>
          <a:prstGeom prst="rect">
            <a:avLst/>
          </a:prstGeom>
        </p:spPr>
      </p:pic>
      <p:sp>
        <p:nvSpPr>
          <p:cNvPr id="12" name="TextBox 11">
            <a:extLst>
              <a:ext uri="{FF2B5EF4-FFF2-40B4-BE49-F238E27FC236}">
                <a16:creationId xmlns:a16="http://schemas.microsoft.com/office/drawing/2014/main" id="{EC363575-1667-E048-A0A4-2FDE3B560CC2}"/>
              </a:ext>
            </a:extLst>
          </p:cNvPr>
          <p:cNvSpPr txBox="1"/>
          <p:nvPr/>
        </p:nvSpPr>
        <p:spPr>
          <a:xfrm>
            <a:off x="1110669" y="4513027"/>
            <a:ext cx="3547089" cy="369332"/>
          </a:xfrm>
          <a:prstGeom prst="rect">
            <a:avLst/>
          </a:prstGeom>
          <a:noFill/>
        </p:spPr>
        <p:txBody>
          <a:bodyPr wrap="square" rtlCol="0">
            <a:spAutoFit/>
          </a:bodyPr>
          <a:lstStyle/>
          <a:p>
            <a:pPr algn="ctr"/>
            <a:r>
              <a:rPr lang="en-US" dirty="0">
                <a:latin typeface="+mj-lt"/>
              </a:rPr>
              <a:t>RFID Systems</a:t>
            </a:r>
          </a:p>
        </p:txBody>
      </p:sp>
      <p:pic>
        <p:nvPicPr>
          <p:cNvPr id="13" name="Picture 12">
            <a:extLst>
              <a:ext uri="{FF2B5EF4-FFF2-40B4-BE49-F238E27FC236}">
                <a16:creationId xmlns:a16="http://schemas.microsoft.com/office/drawing/2014/main" id="{6B82AF7A-7D22-7F46-8848-0C4865D45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3533" y="2899372"/>
            <a:ext cx="4846580" cy="1471923"/>
          </a:xfrm>
          <a:prstGeom prst="rect">
            <a:avLst/>
          </a:prstGeom>
        </p:spPr>
      </p:pic>
      <p:sp>
        <p:nvSpPr>
          <p:cNvPr id="15" name="TextBox 14">
            <a:extLst>
              <a:ext uri="{FF2B5EF4-FFF2-40B4-BE49-F238E27FC236}">
                <a16:creationId xmlns:a16="http://schemas.microsoft.com/office/drawing/2014/main" id="{8D2F78B2-6F2C-F94A-8A22-1796DDF8B11B}"/>
              </a:ext>
            </a:extLst>
          </p:cNvPr>
          <p:cNvSpPr txBox="1"/>
          <p:nvPr/>
        </p:nvSpPr>
        <p:spPr>
          <a:xfrm>
            <a:off x="6574307" y="4504518"/>
            <a:ext cx="4043596" cy="369332"/>
          </a:xfrm>
          <a:prstGeom prst="rect">
            <a:avLst/>
          </a:prstGeom>
          <a:noFill/>
        </p:spPr>
        <p:txBody>
          <a:bodyPr wrap="square" rtlCol="0">
            <a:spAutoFit/>
          </a:bodyPr>
          <a:lstStyle/>
          <a:p>
            <a:pPr algn="ctr"/>
            <a:r>
              <a:rPr lang="en-US" dirty="0" err="1">
                <a:latin typeface="+mj-lt"/>
              </a:rPr>
              <a:t>LoRea</a:t>
            </a:r>
            <a:r>
              <a:rPr lang="en-US" dirty="0">
                <a:latin typeface="+mj-lt"/>
              </a:rPr>
              <a:t> (SenSys 2017)</a:t>
            </a:r>
          </a:p>
        </p:txBody>
      </p:sp>
      <p:sp>
        <p:nvSpPr>
          <p:cNvPr id="5" name="TextBox 4">
            <a:extLst>
              <a:ext uri="{FF2B5EF4-FFF2-40B4-BE49-F238E27FC236}">
                <a16:creationId xmlns:a16="http://schemas.microsoft.com/office/drawing/2014/main" id="{AD311A2A-081C-A44E-AA95-C32337DA29D1}"/>
              </a:ext>
            </a:extLst>
          </p:cNvPr>
          <p:cNvSpPr txBox="1"/>
          <p:nvPr/>
        </p:nvSpPr>
        <p:spPr>
          <a:xfrm>
            <a:off x="849386" y="5267397"/>
            <a:ext cx="10515600" cy="1231106"/>
          </a:xfrm>
          <a:prstGeom prst="rect">
            <a:avLst/>
          </a:prstGeom>
          <a:noFill/>
        </p:spPr>
        <p:txBody>
          <a:bodyPr wrap="square" rtlCol="0">
            <a:spAutoFit/>
          </a:bodyPr>
          <a:lstStyle/>
          <a:p>
            <a:pPr algn="ctr"/>
            <a:r>
              <a:rPr lang="en-US" sz="2800" dirty="0">
                <a:solidFill>
                  <a:srgbClr val="FF0000"/>
                </a:solidFill>
                <a:ea typeface="Helvetica Light" charset="0"/>
                <a:cs typeface="Helvetica Light" charset="0"/>
              </a:rPr>
              <a:t>Challenge: Tags needs to be in proximity to a strong external carrier signal emitter for practical range </a:t>
            </a:r>
          </a:p>
          <a:p>
            <a:endParaRPr lang="en-US" dirty="0"/>
          </a:p>
        </p:txBody>
      </p:sp>
    </p:spTree>
    <p:extLst>
      <p:ext uri="{BB962C8B-B14F-4D97-AF65-F5344CB8AC3E}">
        <p14:creationId xmlns:p14="http://schemas.microsoft.com/office/powerpoint/2010/main" val="196024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0675"/>
            <a:ext cx="11353800" cy="1325563"/>
          </a:xfrm>
        </p:spPr>
        <p:txBody>
          <a:bodyPr/>
          <a:lstStyle/>
          <a:p>
            <a:r>
              <a:rPr lang="en-US" dirty="0" err="1">
                <a:solidFill>
                  <a:srgbClr val="7030A0"/>
                </a:solidFill>
              </a:rPr>
              <a:t>TunnelScatter</a:t>
            </a:r>
            <a:r>
              <a:rPr lang="en-US" dirty="0">
                <a:solidFill>
                  <a:srgbClr val="7030A0"/>
                </a:solidFill>
              </a:rPr>
              <a:t> with Weak External Carrier Signal</a:t>
            </a:r>
          </a:p>
        </p:txBody>
      </p:sp>
      <p:sp>
        <p:nvSpPr>
          <p:cNvPr id="3" name="Content Placeholder 2"/>
          <p:cNvSpPr>
            <a:spLocks noGrp="1"/>
          </p:cNvSpPr>
          <p:nvPr>
            <p:ph idx="1"/>
          </p:nvPr>
        </p:nvSpPr>
        <p:spPr>
          <a:xfrm>
            <a:off x="838200" y="1520557"/>
            <a:ext cx="10515600" cy="4779157"/>
          </a:xfrm>
        </p:spPr>
        <p:txBody>
          <a:bodyPr/>
          <a:lstStyle/>
          <a:p>
            <a:pPr marL="0" indent="0" algn="ctr">
              <a:buNone/>
            </a:pPr>
            <a:endParaRPr lang="en-US" dirty="0">
              <a:latin typeface="+mj-lt"/>
              <a:ea typeface="Calibri Light" charset="0"/>
              <a:cs typeface="Calibri Light" charset="0"/>
            </a:endParaRPr>
          </a:p>
          <a:p>
            <a:pPr marL="0" indent="0" algn="ctr">
              <a:buNone/>
            </a:pPr>
            <a:endParaRPr lang="en-US" dirty="0">
              <a:latin typeface="+mj-lt"/>
              <a:ea typeface="Calibri Light" charset="0"/>
              <a:cs typeface="Calibri Light" charset="0"/>
            </a:endParaRPr>
          </a:p>
          <a:p>
            <a:pPr marL="0" indent="0" algn="ctr">
              <a:buNone/>
            </a:pPr>
            <a:endParaRPr lang="en-US" dirty="0">
              <a:latin typeface="+mj-lt"/>
              <a:ea typeface="Calibri Light" charset="0"/>
              <a:cs typeface="Calibri Light" charset="0"/>
            </a:endParaRPr>
          </a:p>
          <a:p>
            <a:pPr marL="0" indent="0" algn="ctr">
              <a:buNone/>
            </a:pPr>
            <a:endParaRPr lang="en-US" dirty="0">
              <a:latin typeface="+mj-lt"/>
              <a:ea typeface="Calibri Light" charset="0"/>
              <a:cs typeface="Calibri Light" charset="0"/>
            </a:endParaRPr>
          </a:p>
          <a:p>
            <a:pPr marL="0" indent="0" algn="ctr">
              <a:buNone/>
            </a:pPr>
            <a:endParaRPr lang="en-US" dirty="0">
              <a:latin typeface="+mj-lt"/>
              <a:ea typeface="Calibri Light" charset="0"/>
              <a:cs typeface="Calibri Light" charset="0"/>
            </a:endParaRPr>
          </a:p>
          <a:p>
            <a:pPr marL="0" indent="0" algn="ctr">
              <a:buNone/>
            </a:pPr>
            <a:endParaRPr lang="en-US" dirty="0">
              <a:latin typeface="+mj-lt"/>
              <a:ea typeface="Calibri Light" charset="0"/>
              <a:cs typeface="Calibri Light" charset="0"/>
            </a:endParaRPr>
          </a:p>
          <a:p>
            <a:pPr marL="0" indent="0" algn="ctr">
              <a:buNone/>
            </a:pPr>
            <a:endParaRPr lang="en-US" dirty="0">
              <a:latin typeface="+mj-lt"/>
              <a:ea typeface="Calibri Light" charset="0"/>
              <a:cs typeface="Calibri Light" charset="0"/>
            </a:endParaRPr>
          </a:p>
          <a:p>
            <a:pPr marL="0" indent="0" algn="ctr">
              <a:buNone/>
            </a:pPr>
            <a:endParaRPr lang="en-US" dirty="0">
              <a:latin typeface="+mj-lt"/>
              <a:ea typeface="Calibri Light" charset="0"/>
              <a:cs typeface="Calibri Light" charset="0"/>
            </a:endParaRPr>
          </a:p>
        </p:txBody>
      </p:sp>
      <p:sp>
        <p:nvSpPr>
          <p:cNvPr id="4" name="Slide Number Placeholder 3"/>
          <p:cNvSpPr>
            <a:spLocks noGrp="1"/>
          </p:cNvSpPr>
          <p:nvPr>
            <p:ph type="sldNum" sz="quarter" idx="12"/>
          </p:nvPr>
        </p:nvSpPr>
        <p:spPr/>
        <p:txBody>
          <a:bodyPr/>
          <a:lstStyle/>
          <a:p>
            <a:fld id="{F3251276-10E0-6347-83FD-341D002F38DE}" type="slidenum">
              <a:rPr lang="en-US" smtClean="0"/>
              <a:t>3</a:t>
            </a:fld>
            <a:endParaRPr lang="en-US" dirty="0"/>
          </a:p>
        </p:txBody>
      </p:sp>
      <p:pic>
        <p:nvPicPr>
          <p:cNvPr id="8" name="Picture 7">
            <a:extLst>
              <a:ext uri="{FF2B5EF4-FFF2-40B4-BE49-F238E27FC236}">
                <a16:creationId xmlns:a16="http://schemas.microsoft.com/office/drawing/2014/main" id="{97542C40-2664-AF45-A28C-4A2F8F5DC1AA}"/>
              </a:ext>
            </a:extLst>
          </p:cNvPr>
          <p:cNvPicPr>
            <a:picLocks noChangeAspect="1"/>
          </p:cNvPicPr>
          <p:nvPr/>
        </p:nvPicPr>
        <p:blipFill>
          <a:blip r:embed="rId3"/>
          <a:stretch>
            <a:fillRect/>
          </a:stretch>
        </p:blipFill>
        <p:spPr>
          <a:xfrm>
            <a:off x="837773" y="3413607"/>
            <a:ext cx="5184144" cy="1944053"/>
          </a:xfrm>
          <a:prstGeom prst="rect">
            <a:avLst/>
          </a:prstGeom>
        </p:spPr>
      </p:pic>
      <p:pic>
        <p:nvPicPr>
          <p:cNvPr id="10" name="Picture 9">
            <a:extLst>
              <a:ext uri="{FF2B5EF4-FFF2-40B4-BE49-F238E27FC236}">
                <a16:creationId xmlns:a16="http://schemas.microsoft.com/office/drawing/2014/main" id="{DFC328FE-F548-B640-BA95-AD6A66FABF95}"/>
              </a:ext>
            </a:extLst>
          </p:cNvPr>
          <p:cNvPicPr>
            <a:picLocks noChangeAspect="1"/>
          </p:cNvPicPr>
          <p:nvPr/>
        </p:nvPicPr>
        <p:blipFill>
          <a:blip r:embed="rId4"/>
          <a:stretch>
            <a:fillRect/>
          </a:stretch>
        </p:blipFill>
        <p:spPr>
          <a:xfrm>
            <a:off x="5912108" y="3419128"/>
            <a:ext cx="5589859" cy="2096197"/>
          </a:xfrm>
          <a:prstGeom prst="rect">
            <a:avLst/>
          </a:prstGeom>
        </p:spPr>
      </p:pic>
      <p:sp>
        <p:nvSpPr>
          <p:cNvPr id="11" name="TextBox 10">
            <a:extLst>
              <a:ext uri="{FF2B5EF4-FFF2-40B4-BE49-F238E27FC236}">
                <a16:creationId xmlns:a16="http://schemas.microsoft.com/office/drawing/2014/main" id="{7B81AFC2-D0FD-D141-8893-BB462955FC7D}"/>
              </a:ext>
            </a:extLst>
          </p:cNvPr>
          <p:cNvSpPr txBox="1"/>
          <p:nvPr/>
        </p:nvSpPr>
        <p:spPr>
          <a:xfrm>
            <a:off x="1707991" y="5422126"/>
            <a:ext cx="3547089" cy="369332"/>
          </a:xfrm>
          <a:prstGeom prst="rect">
            <a:avLst/>
          </a:prstGeom>
          <a:noFill/>
        </p:spPr>
        <p:txBody>
          <a:bodyPr wrap="square" rtlCol="0">
            <a:spAutoFit/>
          </a:bodyPr>
          <a:lstStyle/>
          <a:p>
            <a:pPr algn="ctr"/>
            <a:r>
              <a:rPr lang="en-US" dirty="0">
                <a:latin typeface="+mj-lt"/>
              </a:rPr>
              <a:t>BER</a:t>
            </a:r>
          </a:p>
        </p:txBody>
      </p:sp>
      <p:sp>
        <p:nvSpPr>
          <p:cNvPr id="12" name="TextBox 11">
            <a:extLst>
              <a:ext uri="{FF2B5EF4-FFF2-40B4-BE49-F238E27FC236}">
                <a16:creationId xmlns:a16="http://schemas.microsoft.com/office/drawing/2014/main" id="{C311D5A3-2275-6841-B54F-DFE77A309069}"/>
              </a:ext>
            </a:extLst>
          </p:cNvPr>
          <p:cNvSpPr txBox="1"/>
          <p:nvPr/>
        </p:nvSpPr>
        <p:spPr>
          <a:xfrm>
            <a:off x="7103141" y="5465346"/>
            <a:ext cx="3547089" cy="369332"/>
          </a:xfrm>
          <a:prstGeom prst="rect">
            <a:avLst/>
          </a:prstGeom>
          <a:noFill/>
        </p:spPr>
        <p:txBody>
          <a:bodyPr wrap="square" rtlCol="0">
            <a:spAutoFit/>
          </a:bodyPr>
          <a:lstStyle/>
          <a:p>
            <a:pPr algn="ctr"/>
            <a:r>
              <a:rPr lang="en-US" dirty="0">
                <a:latin typeface="+mj-lt"/>
              </a:rPr>
              <a:t>RSSI</a:t>
            </a:r>
          </a:p>
        </p:txBody>
      </p:sp>
      <p:sp>
        <p:nvSpPr>
          <p:cNvPr id="14" name="Content Placeholder 2">
            <a:extLst>
              <a:ext uri="{FF2B5EF4-FFF2-40B4-BE49-F238E27FC236}">
                <a16:creationId xmlns:a16="http://schemas.microsoft.com/office/drawing/2014/main" id="{4F71E166-7865-9242-981C-7069405945DD}"/>
              </a:ext>
            </a:extLst>
          </p:cNvPr>
          <p:cNvSpPr txBox="1">
            <a:spLocks/>
          </p:cNvSpPr>
          <p:nvPr/>
        </p:nvSpPr>
        <p:spPr>
          <a:xfrm>
            <a:off x="838200" y="1584620"/>
            <a:ext cx="10515600" cy="5032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latin typeface="Calibri Light" charset="0"/>
                <a:ea typeface="Calibri Light" charset="0"/>
                <a:cs typeface="Calibri Light" charset="0"/>
              </a:rPr>
              <a:t>-</a:t>
            </a:r>
            <a:r>
              <a:rPr lang="en-US" dirty="0">
                <a:latin typeface="Calibri Light" charset="0"/>
                <a:ea typeface="Calibri Light" charset="0"/>
                <a:cs typeface="Calibri Light" charset="0"/>
              </a:rPr>
              <a:t>27</a:t>
            </a:r>
            <a:r>
              <a:rPr lang="en-US" b="1" dirty="0">
                <a:latin typeface="Calibri Light" charset="0"/>
                <a:ea typeface="Calibri Light" charset="0"/>
                <a:cs typeface="Calibri Light" charset="0"/>
              </a:rPr>
              <a:t> </a:t>
            </a:r>
            <a:r>
              <a:rPr lang="en-US" dirty="0">
                <a:latin typeface="Calibri Light" charset="0"/>
                <a:ea typeface="Calibri Light" charset="0"/>
                <a:cs typeface="Calibri Light" charset="0"/>
              </a:rPr>
              <a:t>dBm carrier signal emitter, tag at a distance of 1m</a:t>
            </a:r>
            <a:r>
              <a:rPr lang="en-US" b="1" dirty="0">
                <a:latin typeface="Calibri Light" charset="0"/>
                <a:ea typeface="Calibri Light" charset="0"/>
                <a:cs typeface="Calibri Light" charset="0"/>
              </a:rPr>
              <a:t> </a:t>
            </a:r>
          </a:p>
          <a:p>
            <a:r>
              <a:rPr lang="en-US" dirty="0">
                <a:latin typeface="Calibri Light" charset="0"/>
                <a:ea typeface="Calibri Light" charset="0"/>
                <a:cs typeface="Calibri Light" charset="0"/>
              </a:rPr>
              <a:t>Achieves multi-floor communication!</a:t>
            </a:r>
          </a:p>
          <a:p>
            <a:pPr lvl="1"/>
            <a:r>
              <a:rPr lang="en-US" dirty="0">
                <a:latin typeface="Calibri Light" charset="0"/>
                <a:ea typeface="Calibri Light" charset="0"/>
                <a:cs typeface="Calibri Light" charset="0"/>
              </a:rPr>
              <a:t>With </a:t>
            </a:r>
            <a:r>
              <a:rPr lang="en-US" dirty="0" err="1">
                <a:latin typeface="Calibri Light" charset="0"/>
                <a:ea typeface="Calibri Light" charset="0"/>
                <a:cs typeface="Calibri Light" charset="0"/>
              </a:rPr>
              <a:t>LoRea</a:t>
            </a:r>
            <a:r>
              <a:rPr lang="en-US" dirty="0">
                <a:latin typeface="Calibri Light" charset="0"/>
                <a:ea typeface="Calibri Light" charset="0"/>
                <a:cs typeface="Calibri Light" charset="0"/>
              </a:rPr>
              <a:t> (SenSys 17) at carrier strength of 28 dBm</a:t>
            </a: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p:txBody>
      </p:sp>
    </p:spTree>
    <p:extLst>
      <p:ext uri="{BB962C8B-B14F-4D97-AF65-F5344CB8AC3E}">
        <p14:creationId xmlns:p14="http://schemas.microsoft.com/office/powerpoint/2010/main" val="64541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uiExpand="1"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err="1">
                <a:solidFill>
                  <a:srgbClr val="7030A0"/>
                </a:solidFill>
              </a:rPr>
              <a:t>TunnelScatter</a:t>
            </a:r>
            <a:endParaRPr lang="en-US" dirty="0">
              <a:solidFill>
                <a:srgbClr val="7030A0"/>
              </a:solidFill>
            </a:endParaRPr>
          </a:p>
        </p:txBody>
      </p:sp>
      <p:sp>
        <p:nvSpPr>
          <p:cNvPr id="3" name="Content Placeholder 2"/>
          <p:cNvSpPr>
            <a:spLocks noGrp="1"/>
          </p:cNvSpPr>
          <p:nvPr>
            <p:ph idx="1"/>
          </p:nvPr>
        </p:nvSpPr>
        <p:spPr>
          <a:xfrm>
            <a:off x="401781" y="5399578"/>
            <a:ext cx="11388438" cy="1667588"/>
          </a:xfrm>
        </p:spPr>
        <p:txBody>
          <a:bodyPr>
            <a:normAutofit/>
          </a:bodyPr>
          <a:lstStyle/>
          <a:p>
            <a:pPr marL="0" lvl="1" indent="0" algn="ctr">
              <a:spcBef>
                <a:spcPts val="1000"/>
              </a:spcBef>
              <a:buNone/>
            </a:pPr>
            <a:r>
              <a:rPr lang="en-US" sz="3000" dirty="0" err="1">
                <a:solidFill>
                  <a:srgbClr val="FF0000"/>
                </a:solidFill>
                <a:latin typeface="+mj-lt"/>
                <a:ea typeface="Helvetica Light" charset="0"/>
                <a:cs typeface="Helvetica Light" charset="0"/>
              </a:rPr>
              <a:t>TunnelScatter</a:t>
            </a:r>
            <a:r>
              <a:rPr lang="en-US" sz="3000" dirty="0">
                <a:solidFill>
                  <a:srgbClr val="FF0000"/>
                </a:solidFill>
                <a:latin typeface="+mj-lt"/>
                <a:ea typeface="Helvetica Light" charset="0"/>
                <a:cs typeface="Helvetica Light" charset="0"/>
              </a:rPr>
              <a:t> </a:t>
            </a:r>
            <a:r>
              <a:rPr lang="en-US" sz="3000" dirty="0">
                <a:latin typeface="+mj-lt"/>
                <a:ea typeface="Helvetica Light" charset="0"/>
                <a:cs typeface="Helvetica Light" charset="0"/>
              </a:rPr>
              <a:t>leverages </a:t>
            </a:r>
            <a:r>
              <a:rPr lang="en-US" sz="3000" i="1" dirty="0">
                <a:latin typeface="+mj-lt"/>
                <a:ea typeface="Helvetica Light" charset="0"/>
                <a:cs typeface="Helvetica Light" charset="0"/>
              </a:rPr>
              <a:t>tunnel diodes</a:t>
            </a:r>
            <a:r>
              <a:rPr lang="en-US" sz="3000" dirty="0">
                <a:latin typeface="+mj-lt"/>
                <a:ea typeface="Helvetica Light" charset="0"/>
                <a:cs typeface="Helvetica Light" charset="0"/>
              </a:rPr>
              <a:t> to enable low-power communication even without ambient carrier signal</a:t>
            </a:r>
          </a:p>
        </p:txBody>
      </p:sp>
      <p:sp>
        <p:nvSpPr>
          <p:cNvPr id="4" name="Slide Number Placeholder 3"/>
          <p:cNvSpPr>
            <a:spLocks noGrp="1"/>
          </p:cNvSpPr>
          <p:nvPr>
            <p:ph type="sldNum" sz="quarter" idx="12"/>
          </p:nvPr>
        </p:nvSpPr>
        <p:spPr/>
        <p:txBody>
          <a:bodyPr/>
          <a:lstStyle/>
          <a:p>
            <a:fld id="{F3251276-10E0-6347-83FD-341D002F38DE}" type="slidenum">
              <a:rPr lang="en-US" smtClean="0"/>
              <a:t>4</a:t>
            </a:fld>
            <a:endParaRPr lang="en-US" dirty="0"/>
          </a:p>
        </p:txBody>
      </p:sp>
      <p:sp>
        <p:nvSpPr>
          <p:cNvPr id="9" name="Rectangle 8">
            <a:extLst>
              <a:ext uri="{FF2B5EF4-FFF2-40B4-BE49-F238E27FC236}">
                <a16:creationId xmlns:a16="http://schemas.microsoft.com/office/drawing/2014/main" id="{D5FDF4B6-66D7-984A-A230-368BDE3CCB41}"/>
              </a:ext>
            </a:extLst>
          </p:cNvPr>
          <p:cNvSpPr/>
          <p:nvPr/>
        </p:nvSpPr>
        <p:spPr>
          <a:xfrm>
            <a:off x="-1570364" y="2047355"/>
            <a:ext cx="6096000" cy="830997"/>
          </a:xfrm>
          <a:prstGeom prst="rect">
            <a:avLst/>
          </a:prstGeom>
        </p:spPr>
        <p:txBody>
          <a:bodyPr>
            <a:spAutoFit/>
          </a:bodyPr>
          <a:lstStyle/>
          <a:p>
            <a:pPr algn="ctr"/>
            <a:r>
              <a:rPr lang="en-US" sz="2400" b="1" dirty="0">
                <a:latin typeface="Calibri Light" charset="0"/>
                <a:ea typeface="Calibri Light" charset="0"/>
                <a:cs typeface="Calibri Light" charset="0"/>
              </a:rPr>
              <a:t>  Weak external </a:t>
            </a:r>
          </a:p>
          <a:p>
            <a:pPr algn="ctr"/>
            <a:r>
              <a:rPr lang="en-US" sz="2400" b="1" dirty="0">
                <a:latin typeface="Calibri Light" charset="0"/>
                <a:ea typeface="Calibri Light" charset="0"/>
                <a:cs typeface="Calibri Light" charset="0"/>
              </a:rPr>
              <a:t>carrier signal </a:t>
            </a:r>
          </a:p>
        </p:txBody>
      </p:sp>
      <p:sp>
        <p:nvSpPr>
          <p:cNvPr id="10" name="Rectangle 9">
            <a:extLst>
              <a:ext uri="{FF2B5EF4-FFF2-40B4-BE49-F238E27FC236}">
                <a16:creationId xmlns:a16="http://schemas.microsoft.com/office/drawing/2014/main" id="{AF323246-FD75-7841-9833-468329E7B4EA}"/>
              </a:ext>
            </a:extLst>
          </p:cNvPr>
          <p:cNvSpPr/>
          <p:nvPr/>
        </p:nvSpPr>
        <p:spPr>
          <a:xfrm>
            <a:off x="-1453948" y="4130994"/>
            <a:ext cx="6096000" cy="830997"/>
          </a:xfrm>
          <a:prstGeom prst="rect">
            <a:avLst/>
          </a:prstGeom>
        </p:spPr>
        <p:txBody>
          <a:bodyPr>
            <a:spAutoFit/>
          </a:bodyPr>
          <a:lstStyle/>
          <a:p>
            <a:pPr algn="ctr"/>
            <a:r>
              <a:rPr lang="en-US" sz="2400" b="1" dirty="0">
                <a:latin typeface="Calibri Light" charset="0"/>
                <a:ea typeface="Calibri Light" charset="0"/>
                <a:cs typeface="Calibri Light" charset="0"/>
              </a:rPr>
              <a:t>Without external </a:t>
            </a:r>
          </a:p>
          <a:p>
            <a:pPr algn="ctr"/>
            <a:r>
              <a:rPr lang="en-US" sz="2400" b="1" dirty="0">
                <a:latin typeface="Calibri Light" charset="0"/>
                <a:ea typeface="Calibri Light" charset="0"/>
                <a:cs typeface="Calibri Light" charset="0"/>
              </a:rPr>
              <a:t>carrier signal </a:t>
            </a:r>
          </a:p>
        </p:txBody>
      </p:sp>
      <p:pic>
        <p:nvPicPr>
          <p:cNvPr id="7" name="Picture 6">
            <a:extLst>
              <a:ext uri="{FF2B5EF4-FFF2-40B4-BE49-F238E27FC236}">
                <a16:creationId xmlns:a16="http://schemas.microsoft.com/office/drawing/2014/main" id="{BBCDB1B6-7090-438E-8CF7-7443942542AF}"/>
              </a:ext>
            </a:extLst>
          </p:cNvPr>
          <p:cNvPicPr>
            <a:picLocks noChangeAspect="1"/>
          </p:cNvPicPr>
          <p:nvPr/>
        </p:nvPicPr>
        <p:blipFill>
          <a:blip r:embed="rId3"/>
          <a:stretch>
            <a:fillRect/>
          </a:stretch>
        </p:blipFill>
        <p:spPr>
          <a:xfrm>
            <a:off x="3669986" y="1854990"/>
            <a:ext cx="6096000" cy="1536994"/>
          </a:xfrm>
          <a:prstGeom prst="rect">
            <a:avLst/>
          </a:prstGeom>
        </p:spPr>
      </p:pic>
      <p:pic>
        <p:nvPicPr>
          <p:cNvPr id="12" name="Picture 11">
            <a:extLst>
              <a:ext uri="{FF2B5EF4-FFF2-40B4-BE49-F238E27FC236}">
                <a16:creationId xmlns:a16="http://schemas.microsoft.com/office/drawing/2014/main" id="{0617D5D2-171B-40F3-B3E3-D57D9F50A80F}"/>
              </a:ext>
            </a:extLst>
          </p:cNvPr>
          <p:cNvPicPr>
            <a:picLocks noChangeAspect="1"/>
          </p:cNvPicPr>
          <p:nvPr/>
        </p:nvPicPr>
        <p:blipFill>
          <a:blip r:embed="rId4"/>
          <a:stretch>
            <a:fillRect/>
          </a:stretch>
        </p:blipFill>
        <p:spPr>
          <a:xfrm>
            <a:off x="4119436" y="3893904"/>
            <a:ext cx="6336042" cy="1068087"/>
          </a:xfrm>
          <a:prstGeom prst="rect">
            <a:avLst/>
          </a:prstGeom>
        </p:spPr>
      </p:pic>
    </p:spTree>
    <p:extLst>
      <p:ext uri="{BB962C8B-B14F-4D97-AF65-F5344CB8AC3E}">
        <p14:creationId xmlns:p14="http://schemas.microsoft.com/office/powerpoint/2010/main" val="105403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7030A0"/>
                </a:solidFill>
              </a:rPr>
              <a:t>Tunnel Diodes</a:t>
            </a:r>
          </a:p>
        </p:txBody>
      </p:sp>
      <p:sp>
        <p:nvSpPr>
          <p:cNvPr id="3" name="Content Placeholder 2"/>
          <p:cNvSpPr>
            <a:spLocks noGrp="1"/>
          </p:cNvSpPr>
          <p:nvPr>
            <p:ph idx="1"/>
          </p:nvPr>
        </p:nvSpPr>
        <p:spPr>
          <a:xfrm>
            <a:off x="838197" y="1599592"/>
            <a:ext cx="10515600" cy="5032375"/>
          </a:xfrm>
        </p:spPr>
        <p:txBody>
          <a:bodyPr>
            <a:normAutofit/>
          </a:bodyPr>
          <a:lstStyle/>
          <a:p>
            <a:r>
              <a:rPr lang="en-US" dirty="0">
                <a:latin typeface="Calibri Light" charset="0"/>
                <a:ea typeface="Calibri Light" charset="0"/>
                <a:cs typeface="Calibri Light" charset="0"/>
              </a:rPr>
              <a:t>Demonstrate Quantum Tunneling. Observed in 1950s</a:t>
            </a:r>
          </a:p>
          <a:p>
            <a:r>
              <a:rPr lang="en-US" dirty="0">
                <a:latin typeface="Calibri Light" charset="0"/>
                <a:ea typeface="Calibri Light" charset="0"/>
                <a:cs typeface="Calibri Light" charset="0"/>
              </a:rPr>
              <a:t>Show a region of </a:t>
            </a:r>
            <a:r>
              <a:rPr lang="en-US" i="1" dirty="0">
                <a:latin typeface="Calibri Light" charset="0"/>
                <a:ea typeface="Calibri Light" charset="0"/>
                <a:cs typeface="Calibri Light" charset="0"/>
              </a:rPr>
              <a:t>negative resistance</a:t>
            </a: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pPr marL="0" indent="0">
              <a:buNone/>
            </a:pPr>
            <a:endParaRPr lang="en-US" dirty="0">
              <a:latin typeface="Calibri Light" charset="0"/>
              <a:ea typeface="Calibri Light" charset="0"/>
              <a:cs typeface="Calibri Light" charset="0"/>
            </a:endParaRPr>
          </a:p>
          <a:p>
            <a:pPr marL="0" indent="0">
              <a:buNone/>
            </a:pPr>
            <a:endParaRPr lang="en-US" dirty="0">
              <a:latin typeface="Calibri Light" charset="0"/>
              <a:ea typeface="Calibri Light" charset="0"/>
              <a:cs typeface="Calibri Light" charset="0"/>
            </a:endParaRPr>
          </a:p>
          <a:p>
            <a:r>
              <a:rPr lang="en-US" dirty="0">
                <a:latin typeface="Calibri Light" charset="0"/>
                <a:ea typeface="Calibri Light" charset="0"/>
                <a:cs typeface="Calibri Light" charset="0"/>
              </a:rPr>
              <a:t>Tunnel diodes are inherently low-powered devices</a:t>
            </a:r>
          </a:p>
          <a:p>
            <a:pPr marL="0" indent="0" algn="ctr">
              <a:buNone/>
            </a:pPr>
            <a:r>
              <a:rPr lang="en-US" dirty="0">
                <a:solidFill>
                  <a:srgbClr val="FF0000"/>
                </a:solidFill>
                <a:latin typeface="Calibri Light" charset="0"/>
                <a:ea typeface="Calibri Light" charset="0"/>
                <a:cs typeface="Calibri Light" charset="0"/>
              </a:rPr>
              <a:t>Negative resistance at microwatts enables the design of RF amplifiers and oscillators for energy harvesting sensor tags</a:t>
            </a:r>
          </a:p>
        </p:txBody>
      </p:sp>
      <p:sp>
        <p:nvSpPr>
          <p:cNvPr id="4" name="Slide Number Placeholder 3"/>
          <p:cNvSpPr>
            <a:spLocks noGrp="1"/>
          </p:cNvSpPr>
          <p:nvPr>
            <p:ph type="sldNum" sz="quarter" idx="12"/>
          </p:nvPr>
        </p:nvSpPr>
        <p:spPr/>
        <p:txBody>
          <a:bodyPr/>
          <a:lstStyle/>
          <a:p>
            <a:fld id="{F3251276-10E0-6347-83FD-341D002F38DE}" type="slidenum">
              <a:rPr lang="en-US" smtClean="0"/>
              <a:t>5</a:t>
            </a:fld>
            <a:endParaRPr lang="en-US"/>
          </a:p>
        </p:txBody>
      </p:sp>
      <p:pic>
        <p:nvPicPr>
          <p:cNvPr id="6" name="Picture 5">
            <a:extLst>
              <a:ext uri="{FF2B5EF4-FFF2-40B4-BE49-F238E27FC236}">
                <a16:creationId xmlns:a16="http://schemas.microsoft.com/office/drawing/2014/main" id="{9CE2DCC0-12A5-E044-ACA9-09485266B72C}"/>
              </a:ext>
            </a:extLst>
          </p:cNvPr>
          <p:cNvPicPr>
            <a:picLocks noChangeAspect="1"/>
          </p:cNvPicPr>
          <p:nvPr/>
        </p:nvPicPr>
        <p:blipFill>
          <a:blip r:embed="rId3"/>
          <a:stretch>
            <a:fillRect/>
          </a:stretch>
        </p:blipFill>
        <p:spPr>
          <a:xfrm>
            <a:off x="838200" y="3019530"/>
            <a:ext cx="4910274" cy="1636758"/>
          </a:xfrm>
          <a:prstGeom prst="rect">
            <a:avLst/>
          </a:prstGeom>
        </p:spPr>
      </p:pic>
      <p:pic>
        <p:nvPicPr>
          <p:cNvPr id="8" name="Picture 7">
            <a:extLst>
              <a:ext uri="{FF2B5EF4-FFF2-40B4-BE49-F238E27FC236}">
                <a16:creationId xmlns:a16="http://schemas.microsoft.com/office/drawing/2014/main" id="{023CC756-970F-644D-91BB-7E123E8331EF}"/>
              </a:ext>
            </a:extLst>
          </p:cNvPr>
          <p:cNvPicPr>
            <a:picLocks noChangeAspect="1"/>
          </p:cNvPicPr>
          <p:nvPr/>
        </p:nvPicPr>
        <p:blipFill>
          <a:blip r:embed="rId4"/>
          <a:stretch>
            <a:fillRect/>
          </a:stretch>
        </p:blipFill>
        <p:spPr>
          <a:xfrm>
            <a:off x="5921654" y="3019530"/>
            <a:ext cx="4859434" cy="1476711"/>
          </a:xfrm>
          <a:prstGeom prst="rect">
            <a:avLst/>
          </a:prstGeom>
        </p:spPr>
      </p:pic>
      <p:sp>
        <p:nvSpPr>
          <p:cNvPr id="9" name="TextBox 8">
            <a:extLst>
              <a:ext uri="{FF2B5EF4-FFF2-40B4-BE49-F238E27FC236}">
                <a16:creationId xmlns:a16="http://schemas.microsoft.com/office/drawing/2014/main" id="{FA13391C-7AA9-504B-A885-C2C8676A784E}"/>
              </a:ext>
            </a:extLst>
          </p:cNvPr>
          <p:cNvSpPr txBox="1"/>
          <p:nvPr/>
        </p:nvSpPr>
        <p:spPr>
          <a:xfrm>
            <a:off x="1784375" y="4583029"/>
            <a:ext cx="3547089" cy="369332"/>
          </a:xfrm>
          <a:prstGeom prst="rect">
            <a:avLst/>
          </a:prstGeom>
          <a:noFill/>
        </p:spPr>
        <p:txBody>
          <a:bodyPr wrap="square" rtlCol="0">
            <a:spAutoFit/>
          </a:bodyPr>
          <a:lstStyle/>
          <a:p>
            <a:pPr algn="ctr"/>
            <a:r>
              <a:rPr lang="en-US" b="1" dirty="0">
                <a:latin typeface="+mj-lt"/>
              </a:rPr>
              <a:t>IV Curve [1N3712]</a:t>
            </a:r>
          </a:p>
        </p:txBody>
      </p:sp>
      <p:sp>
        <p:nvSpPr>
          <p:cNvPr id="10" name="TextBox 9">
            <a:extLst>
              <a:ext uri="{FF2B5EF4-FFF2-40B4-BE49-F238E27FC236}">
                <a16:creationId xmlns:a16="http://schemas.microsoft.com/office/drawing/2014/main" id="{F56FAA1F-9AE9-4D43-9895-7553E1B8C512}"/>
              </a:ext>
            </a:extLst>
          </p:cNvPr>
          <p:cNvSpPr txBox="1"/>
          <p:nvPr/>
        </p:nvSpPr>
        <p:spPr>
          <a:xfrm>
            <a:off x="6902489" y="4581583"/>
            <a:ext cx="3547089" cy="369332"/>
          </a:xfrm>
          <a:prstGeom prst="rect">
            <a:avLst/>
          </a:prstGeom>
          <a:noFill/>
        </p:spPr>
        <p:txBody>
          <a:bodyPr wrap="square" rtlCol="0">
            <a:spAutoFit/>
          </a:bodyPr>
          <a:lstStyle/>
          <a:p>
            <a:pPr algn="ctr"/>
            <a:r>
              <a:rPr lang="en-US" b="1" dirty="0">
                <a:latin typeface="+mj-lt"/>
              </a:rPr>
              <a:t>Power consumption [1N3712]</a:t>
            </a:r>
          </a:p>
        </p:txBody>
      </p:sp>
      <p:pic>
        <p:nvPicPr>
          <p:cNvPr id="16" name="Picture 15">
            <a:extLst>
              <a:ext uri="{FF2B5EF4-FFF2-40B4-BE49-F238E27FC236}">
                <a16:creationId xmlns:a16="http://schemas.microsoft.com/office/drawing/2014/main" id="{971F1B35-36C6-4EB3-AD4B-29AAA58A4C6B}"/>
              </a:ext>
            </a:extLst>
          </p:cNvPr>
          <p:cNvPicPr>
            <a:picLocks noChangeAspect="1"/>
          </p:cNvPicPr>
          <p:nvPr/>
        </p:nvPicPr>
        <p:blipFill>
          <a:blip r:embed="rId5"/>
          <a:stretch>
            <a:fillRect/>
          </a:stretch>
        </p:blipFill>
        <p:spPr>
          <a:xfrm>
            <a:off x="9293442" y="691662"/>
            <a:ext cx="1798810" cy="1634965"/>
          </a:xfrm>
          <a:prstGeom prst="rect">
            <a:avLst/>
          </a:prstGeom>
        </p:spPr>
      </p:pic>
      <p:sp>
        <p:nvSpPr>
          <p:cNvPr id="17" name="TextBox 16">
            <a:extLst>
              <a:ext uri="{FF2B5EF4-FFF2-40B4-BE49-F238E27FC236}">
                <a16:creationId xmlns:a16="http://schemas.microsoft.com/office/drawing/2014/main" id="{B46C8DCA-6B74-4AF3-9D30-40840F5B8EBC}"/>
              </a:ext>
            </a:extLst>
          </p:cNvPr>
          <p:cNvSpPr txBox="1"/>
          <p:nvPr/>
        </p:nvSpPr>
        <p:spPr>
          <a:xfrm>
            <a:off x="8483098" y="2340158"/>
            <a:ext cx="3547089" cy="369332"/>
          </a:xfrm>
          <a:prstGeom prst="rect">
            <a:avLst/>
          </a:prstGeom>
          <a:noFill/>
        </p:spPr>
        <p:txBody>
          <a:bodyPr wrap="square" rtlCol="0">
            <a:spAutoFit/>
          </a:bodyPr>
          <a:lstStyle/>
          <a:p>
            <a:pPr algn="ctr"/>
            <a:r>
              <a:rPr lang="en-US" dirty="0">
                <a:latin typeface="+mj-lt"/>
              </a:rPr>
              <a:t>Tunnel Diode</a:t>
            </a:r>
          </a:p>
        </p:txBody>
      </p:sp>
    </p:spTree>
    <p:extLst>
      <p:ext uri="{BB962C8B-B14F-4D97-AF65-F5344CB8AC3E}">
        <p14:creationId xmlns:p14="http://schemas.microsoft.com/office/powerpoint/2010/main" val="407139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7030A0"/>
                </a:solidFill>
              </a:rPr>
              <a:t>Tunnel Diodes</a:t>
            </a:r>
          </a:p>
        </p:txBody>
      </p:sp>
      <p:sp>
        <p:nvSpPr>
          <p:cNvPr id="3" name="Content Placeholder 2"/>
          <p:cNvSpPr>
            <a:spLocks noGrp="1"/>
          </p:cNvSpPr>
          <p:nvPr>
            <p:ph idx="1"/>
          </p:nvPr>
        </p:nvSpPr>
        <p:spPr>
          <a:xfrm>
            <a:off x="1092200" y="1836207"/>
            <a:ext cx="10515600" cy="5032375"/>
          </a:xfrm>
        </p:spPr>
        <p:txBody>
          <a:bodyPr>
            <a:normAutofit/>
          </a:bodyPr>
          <a:lstStyle/>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pPr marL="0" indent="0" algn="ctr">
              <a:buNone/>
            </a:pPr>
            <a:endParaRPr lang="en-US" dirty="0">
              <a:solidFill>
                <a:srgbClr val="FF0000"/>
              </a:solidFill>
              <a:latin typeface="Calibri Light" charset="0"/>
              <a:ea typeface="Calibri Light" charset="0"/>
              <a:cs typeface="Calibri Light" charset="0"/>
            </a:endParaRPr>
          </a:p>
        </p:txBody>
      </p:sp>
      <p:sp>
        <p:nvSpPr>
          <p:cNvPr id="4" name="Slide Number Placeholder 3"/>
          <p:cNvSpPr>
            <a:spLocks noGrp="1"/>
          </p:cNvSpPr>
          <p:nvPr>
            <p:ph type="sldNum" sz="quarter" idx="12"/>
          </p:nvPr>
        </p:nvSpPr>
        <p:spPr>
          <a:xfrm>
            <a:off x="8610600" y="6356350"/>
            <a:ext cx="2743200" cy="365125"/>
          </a:xfrm>
        </p:spPr>
        <p:txBody>
          <a:bodyPr/>
          <a:lstStyle/>
          <a:p>
            <a:fld id="{F3251276-10E0-6347-83FD-341D002F38DE}" type="slidenum">
              <a:rPr lang="en-US" smtClean="0"/>
              <a:t>6</a:t>
            </a:fld>
            <a:endParaRPr lang="en-US"/>
          </a:p>
        </p:txBody>
      </p:sp>
      <p:pic>
        <p:nvPicPr>
          <p:cNvPr id="5" name="Picture 11">
            <a:extLst>
              <a:ext uri="{FF2B5EF4-FFF2-40B4-BE49-F238E27FC236}">
                <a16:creationId xmlns:a16="http://schemas.microsoft.com/office/drawing/2014/main" id="{C2A29613-F204-284B-97DF-BADCBB65B91B}"/>
              </a:ext>
            </a:extLst>
          </p:cNvPr>
          <p:cNvPicPr>
            <a:picLocks noChangeAspect="1"/>
          </p:cNvPicPr>
          <p:nvPr/>
        </p:nvPicPr>
        <p:blipFill>
          <a:blip r:embed="rId3"/>
          <a:stretch>
            <a:fillRect/>
          </a:stretch>
        </p:blipFill>
        <p:spPr>
          <a:xfrm>
            <a:off x="2534709" y="3406670"/>
            <a:ext cx="2865382" cy="2707013"/>
          </a:xfrm>
          <a:prstGeom prst="rect">
            <a:avLst/>
          </a:prstGeom>
        </p:spPr>
      </p:pic>
      <p:sp>
        <p:nvSpPr>
          <p:cNvPr id="14" name="Content Placeholder 2">
            <a:extLst>
              <a:ext uri="{FF2B5EF4-FFF2-40B4-BE49-F238E27FC236}">
                <a16:creationId xmlns:a16="http://schemas.microsoft.com/office/drawing/2014/main" id="{9872922F-1304-FE48-93E7-992AE3339E8F}"/>
              </a:ext>
            </a:extLst>
          </p:cNvPr>
          <p:cNvSpPr txBox="1">
            <a:spLocks/>
          </p:cNvSpPr>
          <p:nvPr/>
        </p:nvSpPr>
        <p:spPr>
          <a:xfrm>
            <a:off x="721784" y="1580091"/>
            <a:ext cx="10515600" cy="5032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000" dirty="0">
                <a:latin typeface="Calibri Light" charset="0"/>
                <a:ea typeface="Calibri Light" charset="0"/>
                <a:cs typeface="Calibri Light" charset="0"/>
              </a:rPr>
              <a:t>Availability of tunnel diodes is a challenge </a:t>
            </a:r>
          </a:p>
          <a:p>
            <a:r>
              <a:rPr lang="en-US" sz="3000" dirty="0">
                <a:latin typeface="Calibri Light" charset="0"/>
                <a:ea typeface="Calibri Light" charset="0"/>
                <a:cs typeface="Calibri Light" charset="0"/>
              </a:rPr>
              <a:t>We use tunnel diodes fabricated during 1960s/70s</a:t>
            </a:r>
          </a:p>
          <a:p>
            <a:r>
              <a:rPr lang="en-US" sz="3000" dirty="0">
                <a:latin typeface="Calibri Light" charset="0"/>
                <a:ea typeface="Calibri Light" charset="0"/>
                <a:cs typeface="Calibri Light" charset="0"/>
              </a:rPr>
              <a:t>Valuable resources are old patents and manuals from the 1960s</a:t>
            </a:r>
          </a:p>
          <a:p>
            <a:pPr marL="0" indent="0">
              <a:buNone/>
            </a:pPr>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p:txBody>
      </p:sp>
      <p:sp>
        <p:nvSpPr>
          <p:cNvPr id="16" name="TextBox 15">
            <a:extLst>
              <a:ext uri="{FF2B5EF4-FFF2-40B4-BE49-F238E27FC236}">
                <a16:creationId xmlns:a16="http://schemas.microsoft.com/office/drawing/2014/main" id="{AF7949CD-4DE0-7343-A6DC-84EBFA4D82D9}"/>
              </a:ext>
            </a:extLst>
          </p:cNvPr>
          <p:cNvSpPr txBox="1"/>
          <p:nvPr/>
        </p:nvSpPr>
        <p:spPr>
          <a:xfrm>
            <a:off x="2193855" y="6123874"/>
            <a:ext cx="3547089" cy="369332"/>
          </a:xfrm>
          <a:prstGeom prst="rect">
            <a:avLst/>
          </a:prstGeom>
          <a:noFill/>
        </p:spPr>
        <p:txBody>
          <a:bodyPr wrap="square" rtlCol="0">
            <a:spAutoFit/>
          </a:bodyPr>
          <a:lstStyle/>
          <a:p>
            <a:pPr algn="ctr"/>
            <a:r>
              <a:rPr lang="en-US" dirty="0">
                <a:latin typeface="+mj-lt"/>
              </a:rPr>
              <a:t>Russian Tunnel Diodes</a:t>
            </a:r>
          </a:p>
        </p:txBody>
      </p:sp>
      <p:pic>
        <p:nvPicPr>
          <p:cNvPr id="6" name="Picture 6">
            <a:extLst>
              <a:ext uri="{FF2B5EF4-FFF2-40B4-BE49-F238E27FC236}">
                <a16:creationId xmlns:a16="http://schemas.microsoft.com/office/drawing/2014/main" id="{2F91CB4F-2F66-F242-80D7-5A1E9D1047AF}"/>
              </a:ext>
            </a:extLst>
          </p:cNvPr>
          <p:cNvPicPr>
            <a:picLocks noChangeAspect="1"/>
          </p:cNvPicPr>
          <p:nvPr/>
        </p:nvPicPr>
        <p:blipFill>
          <a:blip r:embed="rId4"/>
          <a:stretch>
            <a:fillRect/>
          </a:stretch>
        </p:blipFill>
        <p:spPr>
          <a:xfrm>
            <a:off x="6968322" y="3364379"/>
            <a:ext cx="2032000" cy="2749304"/>
          </a:xfrm>
          <a:prstGeom prst="rect">
            <a:avLst/>
          </a:prstGeom>
        </p:spPr>
      </p:pic>
      <p:sp>
        <p:nvSpPr>
          <p:cNvPr id="9" name="TextBox 8">
            <a:extLst>
              <a:ext uri="{FF2B5EF4-FFF2-40B4-BE49-F238E27FC236}">
                <a16:creationId xmlns:a16="http://schemas.microsoft.com/office/drawing/2014/main" id="{CB3D35C1-6142-C94D-BF78-5A26B0A4286A}"/>
              </a:ext>
            </a:extLst>
          </p:cNvPr>
          <p:cNvSpPr txBox="1"/>
          <p:nvPr/>
        </p:nvSpPr>
        <p:spPr>
          <a:xfrm>
            <a:off x="6264139" y="6112195"/>
            <a:ext cx="3547089" cy="369332"/>
          </a:xfrm>
          <a:prstGeom prst="rect">
            <a:avLst/>
          </a:prstGeom>
          <a:noFill/>
        </p:spPr>
        <p:txBody>
          <a:bodyPr wrap="square" rtlCol="0">
            <a:spAutoFit/>
          </a:bodyPr>
          <a:lstStyle/>
          <a:p>
            <a:pPr algn="ctr"/>
            <a:r>
              <a:rPr lang="en-US" dirty="0">
                <a:latin typeface="+mj-lt"/>
              </a:rPr>
              <a:t>Tunnel Diode Manual</a:t>
            </a:r>
          </a:p>
        </p:txBody>
      </p:sp>
    </p:spTree>
    <p:extLst>
      <p:ext uri="{BB962C8B-B14F-4D97-AF65-F5344CB8AC3E}">
        <p14:creationId xmlns:p14="http://schemas.microsoft.com/office/powerpoint/2010/main" val="178532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7030A0"/>
                </a:solidFill>
              </a:rPr>
              <a:t>TunnelScatter without External Carrier Signal </a:t>
            </a:r>
          </a:p>
        </p:txBody>
      </p:sp>
      <p:sp>
        <p:nvSpPr>
          <p:cNvPr id="3" name="Content Placeholder 2"/>
          <p:cNvSpPr>
            <a:spLocks noGrp="1"/>
          </p:cNvSpPr>
          <p:nvPr>
            <p:ph idx="1"/>
          </p:nvPr>
        </p:nvSpPr>
        <p:spPr>
          <a:xfrm>
            <a:off x="838200" y="1825625"/>
            <a:ext cx="10515600" cy="4739562"/>
          </a:xfrm>
        </p:spPr>
        <p:txBody>
          <a:bodyPr>
            <a:normAutofit/>
          </a:bodyPr>
          <a:lstStyle/>
          <a:p>
            <a:r>
              <a:rPr lang="en-US" sz="3000" dirty="0">
                <a:latin typeface="Calibri Light" charset="0"/>
                <a:ea typeface="Calibri Light" charset="0"/>
                <a:cs typeface="Calibri Light" charset="0"/>
              </a:rPr>
              <a:t>Requires on-board signal generation </a:t>
            </a:r>
          </a:p>
          <a:p>
            <a:r>
              <a:rPr lang="en-US" sz="3000" dirty="0">
                <a:latin typeface="Calibri Light" charset="0"/>
                <a:ea typeface="Calibri Light" charset="0"/>
                <a:cs typeface="Calibri Light" charset="0"/>
              </a:rPr>
              <a:t>Tunnel diodes enable design of high frequency oscillators</a:t>
            </a:r>
          </a:p>
          <a:p>
            <a:pPr lvl="1"/>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pPr marL="0" indent="0" algn="ctr">
              <a:buNone/>
            </a:pPr>
            <a:r>
              <a:rPr lang="en-US" sz="3000" dirty="0">
                <a:solidFill>
                  <a:srgbClr val="FF0000"/>
                </a:solidFill>
                <a:latin typeface="Calibri Light" charset="0"/>
                <a:ea typeface="Calibri Light" charset="0"/>
                <a:cs typeface="Calibri Light" charset="0"/>
              </a:rPr>
              <a:t>Tunnel diode oscillator consumes a peak power of 57 microwatts</a:t>
            </a:r>
          </a:p>
        </p:txBody>
      </p:sp>
      <p:sp>
        <p:nvSpPr>
          <p:cNvPr id="4" name="Slide Number Placeholder 3"/>
          <p:cNvSpPr>
            <a:spLocks noGrp="1"/>
          </p:cNvSpPr>
          <p:nvPr>
            <p:ph type="sldNum" sz="quarter" idx="12"/>
          </p:nvPr>
        </p:nvSpPr>
        <p:spPr/>
        <p:txBody>
          <a:bodyPr/>
          <a:lstStyle/>
          <a:p>
            <a:fld id="{F3251276-10E0-6347-83FD-341D002F38DE}" type="slidenum">
              <a:rPr lang="en-US" smtClean="0"/>
              <a:t>7</a:t>
            </a:fld>
            <a:endParaRPr lang="en-US"/>
          </a:p>
        </p:txBody>
      </p:sp>
      <p:pic>
        <p:nvPicPr>
          <p:cNvPr id="6" name="Picture 5">
            <a:extLst>
              <a:ext uri="{FF2B5EF4-FFF2-40B4-BE49-F238E27FC236}">
                <a16:creationId xmlns:a16="http://schemas.microsoft.com/office/drawing/2014/main" id="{EFF2C431-25B7-664C-B0B8-D0CEF09DF1D8}"/>
              </a:ext>
            </a:extLst>
          </p:cNvPr>
          <p:cNvPicPr>
            <a:picLocks noChangeAspect="1"/>
          </p:cNvPicPr>
          <p:nvPr/>
        </p:nvPicPr>
        <p:blipFill>
          <a:blip r:embed="rId3"/>
          <a:stretch>
            <a:fillRect/>
          </a:stretch>
        </p:blipFill>
        <p:spPr>
          <a:xfrm>
            <a:off x="2565490" y="3161574"/>
            <a:ext cx="7061020" cy="2647881"/>
          </a:xfrm>
          <a:prstGeom prst="rect">
            <a:avLst/>
          </a:prstGeom>
        </p:spPr>
      </p:pic>
    </p:spTree>
    <p:extLst>
      <p:ext uri="{BB962C8B-B14F-4D97-AF65-F5344CB8AC3E}">
        <p14:creationId xmlns:p14="http://schemas.microsoft.com/office/powerpoint/2010/main" val="5676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50526" cy="1325563"/>
          </a:xfrm>
        </p:spPr>
        <p:txBody>
          <a:bodyPr/>
          <a:lstStyle/>
          <a:p>
            <a:r>
              <a:rPr lang="en-US" dirty="0" err="1">
                <a:solidFill>
                  <a:srgbClr val="7030A0"/>
                </a:solidFill>
              </a:rPr>
              <a:t>TunnelScatter</a:t>
            </a:r>
            <a:r>
              <a:rPr lang="en-US" dirty="0">
                <a:solidFill>
                  <a:srgbClr val="7030A0"/>
                </a:solidFill>
              </a:rPr>
              <a:t> without External Carrier Signal</a:t>
            </a:r>
          </a:p>
        </p:txBody>
      </p:sp>
      <p:sp>
        <p:nvSpPr>
          <p:cNvPr id="3" name="Content Placeholder 2"/>
          <p:cNvSpPr>
            <a:spLocks noGrp="1"/>
          </p:cNvSpPr>
          <p:nvPr>
            <p:ph idx="1"/>
          </p:nvPr>
        </p:nvSpPr>
        <p:spPr>
          <a:xfrm>
            <a:off x="838200" y="1698766"/>
            <a:ext cx="10515600" cy="4821755"/>
          </a:xfrm>
        </p:spPr>
        <p:txBody>
          <a:bodyPr>
            <a:normAutofit/>
          </a:bodyPr>
          <a:lstStyle/>
          <a:p>
            <a:r>
              <a:rPr lang="en-US" sz="3000" dirty="0">
                <a:latin typeface="+mj-lt"/>
              </a:rPr>
              <a:t>Communicate up to a distance of 18 meter through several walls </a:t>
            </a: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p:txBody>
      </p:sp>
      <p:sp>
        <p:nvSpPr>
          <p:cNvPr id="4" name="Slide Number Placeholder 3"/>
          <p:cNvSpPr>
            <a:spLocks noGrp="1"/>
          </p:cNvSpPr>
          <p:nvPr>
            <p:ph type="sldNum" sz="quarter" idx="12"/>
          </p:nvPr>
        </p:nvSpPr>
        <p:spPr/>
        <p:txBody>
          <a:bodyPr/>
          <a:lstStyle/>
          <a:p>
            <a:fld id="{F3251276-10E0-6347-83FD-341D002F38DE}" type="slidenum">
              <a:rPr lang="en-US" smtClean="0"/>
              <a:t>8</a:t>
            </a:fld>
            <a:endParaRPr lang="en-US"/>
          </a:p>
        </p:txBody>
      </p:sp>
      <p:pic>
        <p:nvPicPr>
          <p:cNvPr id="13" name="Picture 12">
            <a:extLst>
              <a:ext uri="{FF2B5EF4-FFF2-40B4-BE49-F238E27FC236}">
                <a16:creationId xmlns:a16="http://schemas.microsoft.com/office/drawing/2014/main" id="{B614852E-05D5-BB40-8E1E-0EB7141C9A7F}"/>
              </a:ext>
            </a:extLst>
          </p:cNvPr>
          <p:cNvPicPr>
            <a:picLocks noChangeAspect="1"/>
          </p:cNvPicPr>
          <p:nvPr/>
        </p:nvPicPr>
        <p:blipFill>
          <a:blip r:embed="rId3"/>
          <a:stretch>
            <a:fillRect/>
          </a:stretch>
        </p:blipFill>
        <p:spPr>
          <a:xfrm>
            <a:off x="2708891" y="4431079"/>
            <a:ext cx="6760042" cy="2253348"/>
          </a:xfrm>
          <a:prstGeom prst="rect">
            <a:avLst/>
          </a:prstGeom>
        </p:spPr>
      </p:pic>
      <p:pic>
        <p:nvPicPr>
          <p:cNvPr id="6" name="Picture 5">
            <a:extLst>
              <a:ext uri="{FF2B5EF4-FFF2-40B4-BE49-F238E27FC236}">
                <a16:creationId xmlns:a16="http://schemas.microsoft.com/office/drawing/2014/main" id="{182B7BFC-92B6-FC47-8720-847709828C58}"/>
              </a:ext>
            </a:extLst>
          </p:cNvPr>
          <p:cNvPicPr>
            <a:picLocks noChangeAspect="1"/>
          </p:cNvPicPr>
          <p:nvPr/>
        </p:nvPicPr>
        <p:blipFill>
          <a:blip r:embed="rId4"/>
          <a:stretch>
            <a:fillRect/>
          </a:stretch>
        </p:blipFill>
        <p:spPr>
          <a:xfrm>
            <a:off x="1531088" y="2446435"/>
            <a:ext cx="9346351" cy="1829332"/>
          </a:xfrm>
          <a:prstGeom prst="rect">
            <a:avLst/>
          </a:prstGeom>
        </p:spPr>
      </p:pic>
      <p:sp>
        <p:nvSpPr>
          <p:cNvPr id="7" name="Rectangle 6">
            <a:extLst>
              <a:ext uri="{FF2B5EF4-FFF2-40B4-BE49-F238E27FC236}">
                <a16:creationId xmlns:a16="http://schemas.microsoft.com/office/drawing/2014/main" id="{66102DF4-495E-8246-92C0-3CDA1555B0A3}"/>
              </a:ext>
            </a:extLst>
          </p:cNvPr>
          <p:cNvSpPr/>
          <p:nvPr/>
        </p:nvSpPr>
        <p:spPr>
          <a:xfrm>
            <a:off x="1630326" y="3154326"/>
            <a:ext cx="1460204" cy="108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1350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7030A0"/>
                </a:solidFill>
              </a:rPr>
              <a:t>TunnelScatter</a:t>
            </a:r>
            <a:r>
              <a:rPr lang="en-US" dirty="0">
                <a:solidFill>
                  <a:srgbClr val="7030A0"/>
                </a:solidFill>
              </a:rPr>
              <a:t> with External Carrier Signal</a:t>
            </a:r>
          </a:p>
        </p:txBody>
      </p:sp>
      <p:sp>
        <p:nvSpPr>
          <p:cNvPr id="3" name="Content Placeholder 2"/>
          <p:cNvSpPr>
            <a:spLocks noGrp="1"/>
          </p:cNvSpPr>
          <p:nvPr>
            <p:ph idx="1"/>
          </p:nvPr>
        </p:nvSpPr>
        <p:spPr>
          <a:xfrm>
            <a:off x="838200" y="1825625"/>
            <a:ext cx="10638034" cy="4739562"/>
          </a:xfrm>
        </p:spPr>
        <p:txBody>
          <a:bodyPr>
            <a:normAutofit/>
          </a:bodyPr>
          <a:lstStyle/>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pPr marL="0" indent="0">
              <a:buNone/>
            </a:pPr>
            <a:endParaRPr lang="en-US" dirty="0">
              <a:latin typeface="Calibri Light" charset="0"/>
              <a:ea typeface="Calibri Light" charset="0"/>
              <a:cs typeface="Calibri Light" charset="0"/>
            </a:endParaRPr>
          </a:p>
          <a:p>
            <a:pPr marL="0" indent="0" algn="ctr">
              <a:buNone/>
            </a:pPr>
            <a:endParaRPr lang="en-US" dirty="0">
              <a:solidFill>
                <a:srgbClr val="FF0000"/>
              </a:solidFill>
              <a:latin typeface="Calibri Light" charset="0"/>
              <a:ea typeface="Calibri Light" charset="0"/>
              <a:cs typeface="Calibri Light" charset="0"/>
            </a:endParaRPr>
          </a:p>
          <a:p>
            <a:pPr marL="0" indent="0" algn="ctr">
              <a:buNone/>
            </a:pPr>
            <a:endParaRPr lang="en-US" dirty="0">
              <a:solidFill>
                <a:srgbClr val="FF0000"/>
              </a:solidFill>
              <a:latin typeface="Calibri Light" charset="0"/>
              <a:ea typeface="Calibri Light" charset="0"/>
              <a:cs typeface="Calibri Light" charset="0"/>
            </a:endParaRPr>
          </a:p>
          <a:p>
            <a:pPr marL="0" indent="0" algn="ctr">
              <a:buNone/>
            </a:pPr>
            <a:endParaRPr lang="en-US" dirty="0">
              <a:solidFill>
                <a:srgbClr val="FF0000"/>
              </a:solidFill>
              <a:latin typeface="Calibri Light" charset="0"/>
              <a:ea typeface="Calibri Light" charset="0"/>
              <a:cs typeface="Calibri Light" charset="0"/>
            </a:endParaRPr>
          </a:p>
          <a:p>
            <a:pPr marL="0" indent="0" algn="ctr">
              <a:buNone/>
            </a:pPr>
            <a:endParaRPr lang="en-US" dirty="0">
              <a:solidFill>
                <a:srgbClr val="FF0000"/>
              </a:solidFill>
              <a:latin typeface="Calibri Light" charset="0"/>
              <a:ea typeface="Calibri Light" charset="0"/>
              <a:cs typeface="Calibri Light" charset="0"/>
            </a:endParaRPr>
          </a:p>
        </p:txBody>
      </p:sp>
      <p:sp>
        <p:nvSpPr>
          <p:cNvPr id="4" name="Slide Number Placeholder 3"/>
          <p:cNvSpPr>
            <a:spLocks noGrp="1"/>
          </p:cNvSpPr>
          <p:nvPr>
            <p:ph type="sldNum" sz="quarter" idx="12"/>
          </p:nvPr>
        </p:nvSpPr>
        <p:spPr/>
        <p:txBody>
          <a:bodyPr/>
          <a:lstStyle/>
          <a:p>
            <a:fld id="{F3251276-10E0-6347-83FD-341D002F38DE}" type="slidenum">
              <a:rPr lang="en-US" smtClean="0"/>
              <a:t>9</a:t>
            </a:fld>
            <a:endParaRPr lang="en-US"/>
          </a:p>
        </p:txBody>
      </p:sp>
      <p:pic>
        <p:nvPicPr>
          <p:cNvPr id="7" name="Online Media 6" descr="tunnelscatter_final.mp4">
            <a:hlinkClick r:id="" action="ppaction://media"/>
            <a:extLst>
              <a:ext uri="{FF2B5EF4-FFF2-40B4-BE49-F238E27FC236}">
                <a16:creationId xmlns:a16="http://schemas.microsoft.com/office/drawing/2014/main" id="{FD05EB11-6536-E14A-B140-289F5298442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96140" y="1516413"/>
            <a:ext cx="7985051" cy="4491592"/>
          </a:xfrm>
          <a:prstGeom prst="rect">
            <a:avLst/>
          </a:prstGeom>
        </p:spPr>
      </p:pic>
    </p:spTree>
    <p:extLst>
      <p:ext uri="{BB962C8B-B14F-4D97-AF65-F5344CB8AC3E}">
        <p14:creationId xmlns:p14="http://schemas.microsoft.com/office/powerpoint/2010/main" val="241415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3099</TotalTime>
  <Words>1574</Words>
  <Application>Microsoft Office PowerPoint</Application>
  <PresentationFormat>Widescreen</PresentationFormat>
  <Paragraphs>258</Paragraphs>
  <Slides>14</Slides>
  <Notes>12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Helvetica Light</vt:lpstr>
      <vt:lpstr>Office Theme</vt:lpstr>
      <vt:lpstr>TunnelScatter - Low Power Communication for Sensor Tags using Tunnel Diodes</vt:lpstr>
      <vt:lpstr>Backscatter Communication</vt:lpstr>
      <vt:lpstr>TunnelScatter with Weak External Carrier Signal</vt:lpstr>
      <vt:lpstr>TunnelScatter</vt:lpstr>
      <vt:lpstr>Tunnel Diodes</vt:lpstr>
      <vt:lpstr>Tunnel Diodes</vt:lpstr>
      <vt:lpstr>TunnelScatter without External Carrier Signal </vt:lpstr>
      <vt:lpstr>TunnelScatter without External Carrier Signal</vt:lpstr>
      <vt:lpstr>TunnelScatter with External Carrier Signal</vt:lpstr>
      <vt:lpstr>Conclusions</vt:lpstr>
      <vt:lpstr>Q &amp; A</vt:lpstr>
      <vt:lpstr>Backup Slides</vt:lpstr>
      <vt:lpstr>TunnelScatter with External Carrier Signal</vt:lpstr>
      <vt:lpstr>Impact of ACS Strength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TunnelScatter - Low Power Communication for Sensor Tags using Tunnel Diodes</dc:title>
  <dc:creator>Ambuj Varshney</dc:creator>
  <cp:lastModifiedBy>Andreas Soleiman</cp:lastModifiedBy>
  <cp:revision>53</cp:revision>
  <dcterms:created xsi:type="dcterms:W3CDTF">2019-10-13T23:18:52Z</dcterms:created>
  <dcterms:modified xsi:type="dcterms:W3CDTF">2019-10-22T15:29:00Z</dcterms:modified>
</cp:coreProperties>
</file>